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ade Gothic Next"/>
        <a:ea typeface="Trade Gothic Next"/>
        <a:cs typeface="Trade Gothic Next"/>
        <a:sym typeface="Trade Gothic Nex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ade Gothic Next"/>
        <a:ea typeface="Trade Gothic Next"/>
        <a:cs typeface="Trade Gothic Next"/>
        <a:sym typeface="Trade Gothic Nex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ade Gothic Next"/>
        <a:ea typeface="Trade Gothic Next"/>
        <a:cs typeface="Trade Gothic Next"/>
        <a:sym typeface="Trade Gothic Nex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ade Gothic Next"/>
        <a:ea typeface="Trade Gothic Next"/>
        <a:cs typeface="Trade Gothic Next"/>
        <a:sym typeface="Trade Gothic Nex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ade Gothic Next"/>
        <a:ea typeface="Trade Gothic Next"/>
        <a:cs typeface="Trade Gothic Next"/>
        <a:sym typeface="Trade Gothic Nex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ade Gothic Next"/>
        <a:ea typeface="Trade Gothic Next"/>
        <a:cs typeface="Trade Gothic Next"/>
        <a:sym typeface="Trade Gothic Nex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ade Gothic Next"/>
        <a:ea typeface="Trade Gothic Next"/>
        <a:cs typeface="Trade Gothic Next"/>
        <a:sym typeface="Trade Gothic Nex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ade Gothic Next"/>
        <a:ea typeface="Trade Gothic Next"/>
        <a:cs typeface="Trade Gothic Next"/>
        <a:sym typeface="Trade Gothic Nex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ade Gothic Next"/>
        <a:ea typeface="Trade Gothic Next"/>
        <a:cs typeface="Trade Gothic Next"/>
        <a:sym typeface="Trade Gothic N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rade Gothic Next"/>
          <a:ea typeface="Trade Gothic Next"/>
          <a:cs typeface="Trade Gothic Nex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AF4"/>
          </a:solidFill>
        </a:fill>
      </a:tcStyle>
    </a:wholeTbl>
    <a:band2H>
      <a:tcTxStyle b="def" i="def"/>
      <a:tcStyle>
        <a:tcBdr/>
        <a:fill>
          <a:solidFill>
            <a:srgbClr val="E7F5FA"/>
          </a:solidFill>
        </a:fill>
      </a:tcStyle>
    </a:band2H>
    <a:firstCol>
      <a:tcTxStyle b="on" i="off">
        <a:font>
          <a:latin typeface="Trade Gothic Next"/>
          <a:ea typeface="Trade Gothic Next"/>
          <a:cs typeface="Trade Gothic Nex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ade Gothic Next"/>
          <a:ea typeface="Trade Gothic Next"/>
          <a:cs typeface="Trade Gothic Nex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ade Gothic Next"/>
          <a:ea typeface="Trade Gothic Next"/>
          <a:cs typeface="Trade Gothic Nex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ade Gothic Next"/>
          <a:ea typeface="Trade Gothic Next"/>
          <a:cs typeface="Trade Gothic Nex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6CB"/>
          </a:solidFill>
        </a:fill>
      </a:tcStyle>
    </a:wholeTbl>
    <a:band2H>
      <a:tcTxStyle b="def" i="def"/>
      <a:tcStyle>
        <a:tcBdr/>
        <a:fill>
          <a:solidFill>
            <a:srgbClr val="FBECE7"/>
          </a:solidFill>
        </a:fill>
      </a:tcStyle>
    </a:band2H>
    <a:firstCol>
      <a:tcTxStyle b="on" i="off">
        <a:font>
          <a:latin typeface="Trade Gothic Next"/>
          <a:ea typeface="Trade Gothic Next"/>
          <a:cs typeface="Trade Gothic Nex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ade Gothic Next"/>
          <a:ea typeface="Trade Gothic Next"/>
          <a:cs typeface="Trade Gothic Nex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ade Gothic Next"/>
          <a:ea typeface="Trade Gothic Next"/>
          <a:cs typeface="Trade Gothic Nex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ade Gothic Next"/>
          <a:ea typeface="Trade Gothic Next"/>
          <a:cs typeface="Trade Gothic Nex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8CC"/>
          </a:solidFill>
        </a:fill>
      </a:tcStyle>
    </a:wholeTbl>
    <a:band2H>
      <a:tcTxStyle b="def" i="def"/>
      <a:tcStyle>
        <a:tcBdr/>
        <a:fill>
          <a:solidFill>
            <a:srgbClr val="F3F4E7"/>
          </a:solidFill>
        </a:fill>
      </a:tcStyle>
    </a:band2H>
    <a:firstCol>
      <a:tcTxStyle b="on" i="off">
        <a:font>
          <a:latin typeface="Trade Gothic Next"/>
          <a:ea typeface="Trade Gothic Next"/>
          <a:cs typeface="Trade Gothic Nex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ade Gothic Next"/>
          <a:ea typeface="Trade Gothic Next"/>
          <a:cs typeface="Trade Gothic Nex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ade Gothic Next"/>
          <a:ea typeface="Trade Gothic Next"/>
          <a:cs typeface="Trade Gothic Nex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ade Gothic Next"/>
          <a:ea typeface="Trade Gothic Next"/>
          <a:cs typeface="Trade Gothic Nex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ade Gothic Next"/>
          <a:ea typeface="Trade Gothic Next"/>
          <a:cs typeface="Trade Gothic N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ade Gothic Next"/>
          <a:ea typeface="Trade Gothic Next"/>
          <a:cs typeface="Trade Gothic Nex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ade Gothic Next"/>
          <a:ea typeface="Trade Gothic Next"/>
          <a:cs typeface="Trade Gothic N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ade Gothic Next"/>
          <a:ea typeface="Trade Gothic Next"/>
          <a:cs typeface="Trade Gothic Nex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ade Gothic Next"/>
          <a:ea typeface="Trade Gothic Next"/>
          <a:cs typeface="Trade Gothic Nex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ade Gothic Next"/>
          <a:ea typeface="Trade Gothic Next"/>
          <a:cs typeface="Trade Gothic Nex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ade Gothic Next"/>
          <a:ea typeface="Trade Gothic Next"/>
          <a:cs typeface="Trade Gothic Nex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ade Gothic Next"/>
          <a:ea typeface="Trade Gothic Next"/>
          <a:cs typeface="Trade Gothic Nex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ade Gothic Next"/>
          <a:ea typeface="Trade Gothic Next"/>
          <a:cs typeface="Trade Gothic Nex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ade Gothic Next"/>
          <a:ea typeface="Trade Gothic Next"/>
          <a:cs typeface="Trade Gothic Nex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ade Gothic Next"/>
          <a:ea typeface="Trade Gothic Next"/>
          <a:cs typeface="Trade Gothic Nex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1" name="Shape 21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e 61"/>
          <p:cNvGrpSpPr/>
          <p:nvPr/>
        </p:nvGrpSpPr>
        <p:grpSpPr>
          <a:xfrm>
            <a:off x="10748790" y="6169793"/>
            <a:ext cx="1092728" cy="526409"/>
            <a:chOff x="36" y="-7"/>
            <a:chExt cx="1092727" cy="526408"/>
          </a:xfrm>
        </p:grpSpPr>
        <p:sp>
          <p:nvSpPr>
            <p:cNvPr id="49" name="Forme libre : forme 51"/>
            <p:cNvSpPr/>
            <p:nvPr/>
          </p:nvSpPr>
          <p:spPr>
            <a:xfrm>
              <a:off x="665128" y="-8"/>
              <a:ext cx="427637" cy="33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0028" fill="norm" stroke="1" extrusionOk="0">
                  <a:moveTo>
                    <a:pt x="20760" y="1799"/>
                  </a:moveTo>
                  <a:cubicBezTo>
                    <a:pt x="20088" y="9390"/>
                    <a:pt x="14812" y="18225"/>
                    <a:pt x="9136" y="19750"/>
                  </a:cubicBezTo>
                  <a:cubicBezTo>
                    <a:pt x="3459" y="21276"/>
                    <a:pt x="-599" y="16357"/>
                    <a:pt x="73" y="8765"/>
                  </a:cubicBezTo>
                  <a:cubicBezTo>
                    <a:pt x="73" y="8765"/>
                    <a:pt x="328" y="6683"/>
                    <a:pt x="1425" y="6388"/>
                  </a:cubicBezTo>
                  <a:cubicBezTo>
                    <a:pt x="2522" y="6093"/>
                    <a:pt x="2343" y="8503"/>
                    <a:pt x="2343" y="8503"/>
                  </a:cubicBezTo>
                  <a:cubicBezTo>
                    <a:pt x="1865" y="13902"/>
                    <a:pt x="4899" y="17364"/>
                    <a:pt x="9118" y="16231"/>
                  </a:cubicBezTo>
                  <a:cubicBezTo>
                    <a:pt x="13337" y="15099"/>
                    <a:pt x="17275" y="8354"/>
                    <a:pt x="17752" y="2954"/>
                  </a:cubicBezTo>
                  <a:cubicBezTo>
                    <a:pt x="17752" y="2954"/>
                    <a:pt x="17890" y="513"/>
                    <a:pt x="19638" y="43"/>
                  </a:cubicBezTo>
                  <a:cubicBezTo>
                    <a:pt x="21001" y="-324"/>
                    <a:pt x="20760" y="1799"/>
                    <a:pt x="20760" y="1799"/>
                  </a:cubicBezTo>
                  <a:close/>
                </a:path>
              </a:pathLst>
            </a:custGeom>
            <a:solidFill>
              <a:srgbClr val="69C0B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" name="Forme libre : forme 52"/>
            <p:cNvSpPr/>
            <p:nvPr/>
          </p:nvSpPr>
          <p:spPr>
            <a:xfrm>
              <a:off x="244286" y="70622"/>
              <a:ext cx="406869" cy="267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47" y="0"/>
                  </a:moveTo>
                  <a:lnTo>
                    <a:pt x="16957" y="8565"/>
                  </a:lnTo>
                  <a:lnTo>
                    <a:pt x="10336" y="8557"/>
                  </a:lnTo>
                  <a:lnTo>
                    <a:pt x="11126" y="0"/>
                  </a:lnTo>
                  <a:lnTo>
                    <a:pt x="7273" y="0"/>
                  </a:lnTo>
                  <a:lnTo>
                    <a:pt x="6482" y="8557"/>
                  </a:lnTo>
                  <a:lnTo>
                    <a:pt x="346" y="8557"/>
                  </a:lnTo>
                  <a:lnTo>
                    <a:pt x="0" y="12300"/>
                  </a:lnTo>
                  <a:lnTo>
                    <a:pt x="6137" y="12300"/>
                  </a:lnTo>
                  <a:lnTo>
                    <a:pt x="5278" y="21600"/>
                  </a:lnTo>
                  <a:lnTo>
                    <a:pt x="9132" y="21600"/>
                  </a:lnTo>
                  <a:lnTo>
                    <a:pt x="9989" y="12308"/>
                  </a:lnTo>
                  <a:lnTo>
                    <a:pt x="16611" y="12308"/>
                  </a:lnTo>
                  <a:lnTo>
                    <a:pt x="15755" y="21600"/>
                  </a:lnTo>
                  <a:lnTo>
                    <a:pt x="19606" y="21600"/>
                  </a:lnTo>
                  <a:lnTo>
                    <a:pt x="21600" y="0"/>
                  </a:lnTo>
                  <a:lnTo>
                    <a:pt x="17747" y="0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" name="Forme libre : forme 53"/>
            <p:cNvSpPr/>
            <p:nvPr/>
          </p:nvSpPr>
          <p:spPr>
            <a:xfrm>
              <a:off x="36" y="63122"/>
              <a:ext cx="342750" cy="347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0648" fill="norm" stroke="1" extrusionOk="0">
                  <a:moveTo>
                    <a:pt x="18296" y="3235"/>
                  </a:moveTo>
                  <a:cubicBezTo>
                    <a:pt x="11252" y="3802"/>
                    <a:pt x="5187" y="7650"/>
                    <a:pt x="4751" y="11830"/>
                  </a:cubicBezTo>
                  <a:cubicBezTo>
                    <a:pt x="4316" y="16010"/>
                    <a:pt x="9670" y="18937"/>
                    <a:pt x="16714" y="18368"/>
                  </a:cubicBezTo>
                  <a:cubicBezTo>
                    <a:pt x="16714" y="18368"/>
                    <a:pt x="18296" y="18261"/>
                    <a:pt x="18176" y="19403"/>
                  </a:cubicBezTo>
                  <a:cubicBezTo>
                    <a:pt x="18056" y="20545"/>
                    <a:pt x="16289" y="20522"/>
                    <a:pt x="16289" y="20522"/>
                  </a:cubicBezTo>
                  <a:cubicBezTo>
                    <a:pt x="6540" y="21407"/>
                    <a:pt x="-563" y="17546"/>
                    <a:pt x="35" y="11808"/>
                  </a:cubicBezTo>
                  <a:cubicBezTo>
                    <a:pt x="632" y="6069"/>
                    <a:pt x="8960" y="787"/>
                    <a:pt x="18631" y="7"/>
                  </a:cubicBezTo>
                  <a:cubicBezTo>
                    <a:pt x="18631" y="7"/>
                    <a:pt x="21037" y="-193"/>
                    <a:pt x="20869" y="1417"/>
                  </a:cubicBezTo>
                  <a:cubicBezTo>
                    <a:pt x="20712" y="2927"/>
                    <a:pt x="18417" y="3213"/>
                    <a:pt x="18417" y="3213"/>
                  </a:cubicBezTo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" name="Forme libre : forme 54"/>
            <p:cNvSpPr/>
            <p:nvPr/>
          </p:nvSpPr>
          <p:spPr>
            <a:xfrm>
              <a:off x="324450" y="382782"/>
              <a:ext cx="104779" cy="11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14281" y="19072"/>
                  </a:moveTo>
                  <a:cubicBezTo>
                    <a:pt x="13311" y="19854"/>
                    <a:pt x="11165" y="21600"/>
                    <a:pt x="7425" y="21600"/>
                  </a:cubicBezTo>
                  <a:cubicBezTo>
                    <a:pt x="2810" y="21600"/>
                    <a:pt x="-689" y="18464"/>
                    <a:pt x="115" y="13186"/>
                  </a:cubicBezTo>
                  <a:cubicBezTo>
                    <a:pt x="843" y="8459"/>
                    <a:pt x="4747" y="4986"/>
                    <a:pt x="10123" y="4986"/>
                  </a:cubicBezTo>
                  <a:cubicBezTo>
                    <a:pt x="13250" y="4986"/>
                    <a:pt x="14612" y="6030"/>
                    <a:pt x="16052" y="7133"/>
                  </a:cubicBezTo>
                  <a:lnTo>
                    <a:pt x="17145" y="0"/>
                  </a:lnTo>
                  <a:lnTo>
                    <a:pt x="20911" y="0"/>
                  </a:lnTo>
                  <a:lnTo>
                    <a:pt x="17677" y="21080"/>
                  </a:lnTo>
                  <a:lnTo>
                    <a:pt x="13977" y="21080"/>
                  </a:lnTo>
                  <a:close/>
                  <a:moveTo>
                    <a:pt x="15582" y="10202"/>
                  </a:moveTo>
                  <a:cubicBezTo>
                    <a:pt x="14566" y="9300"/>
                    <a:pt x="13205" y="8054"/>
                    <a:pt x="10475" y="8054"/>
                  </a:cubicBezTo>
                  <a:cubicBezTo>
                    <a:pt x="7588" y="8054"/>
                    <a:pt x="4468" y="9795"/>
                    <a:pt x="3928" y="13304"/>
                  </a:cubicBezTo>
                  <a:cubicBezTo>
                    <a:pt x="3404" y="16725"/>
                    <a:pt x="5829" y="18519"/>
                    <a:pt x="8747" y="18519"/>
                  </a:cubicBezTo>
                  <a:cubicBezTo>
                    <a:pt x="11327" y="18519"/>
                    <a:pt x="13029" y="17332"/>
                    <a:pt x="14654" y="16257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" name="Forme libre : forme 55"/>
            <p:cNvSpPr/>
            <p:nvPr/>
          </p:nvSpPr>
          <p:spPr>
            <a:xfrm>
              <a:off x="433240" y="409874"/>
              <a:ext cx="91485" cy="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7" h="21600" fill="norm" stroke="1" extrusionOk="0">
                  <a:moveTo>
                    <a:pt x="19256" y="14853"/>
                  </a:moveTo>
                  <a:cubicBezTo>
                    <a:pt x="18739" y="16507"/>
                    <a:pt x="15664" y="21600"/>
                    <a:pt x="8997" y="21600"/>
                  </a:cubicBezTo>
                  <a:cubicBezTo>
                    <a:pt x="2564" y="21600"/>
                    <a:pt x="-699" y="17075"/>
                    <a:pt x="125" y="10745"/>
                  </a:cubicBezTo>
                  <a:cubicBezTo>
                    <a:pt x="872" y="5016"/>
                    <a:pt x="4875" y="0"/>
                    <a:pt x="11503" y="0"/>
                  </a:cubicBezTo>
                  <a:cubicBezTo>
                    <a:pt x="18264" y="75"/>
                    <a:pt x="20901" y="4779"/>
                    <a:pt x="19948" y="12101"/>
                  </a:cubicBezTo>
                  <a:lnTo>
                    <a:pt x="4171" y="12101"/>
                  </a:lnTo>
                  <a:cubicBezTo>
                    <a:pt x="4171" y="13388"/>
                    <a:pt x="4257" y="17601"/>
                    <a:pt x="9354" y="17830"/>
                  </a:cubicBezTo>
                  <a:cubicBezTo>
                    <a:pt x="11967" y="17830"/>
                    <a:pt x="13887" y="16433"/>
                    <a:pt x="14701" y="14853"/>
                  </a:cubicBezTo>
                  <a:close/>
                  <a:moveTo>
                    <a:pt x="16001" y="8486"/>
                  </a:moveTo>
                  <a:cubicBezTo>
                    <a:pt x="15809" y="5053"/>
                    <a:pt x="13900" y="3777"/>
                    <a:pt x="10914" y="3777"/>
                  </a:cubicBezTo>
                  <a:cubicBezTo>
                    <a:pt x="8736" y="3777"/>
                    <a:pt x="6117" y="4608"/>
                    <a:pt x="4773" y="8491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" name="Forme libre : forme 56"/>
            <p:cNvSpPr/>
            <p:nvPr/>
          </p:nvSpPr>
          <p:spPr>
            <a:xfrm>
              <a:off x="569454" y="382752"/>
              <a:ext cx="104631" cy="11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5" y="0"/>
                  </a:moveTo>
                  <a:lnTo>
                    <a:pt x="7804" y="0"/>
                  </a:lnTo>
                  <a:lnTo>
                    <a:pt x="5042" y="17857"/>
                  </a:lnTo>
                  <a:lnTo>
                    <a:pt x="21600" y="17857"/>
                  </a:lnTo>
                  <a:lnTo>
                    <a:pt x="2102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" name="Forme libre : forme 57"/>
            <p:cNvSpPr/>
            <p:nvPr/>
          </p:nvSpPr>
          <p:spPr>
            <a:xfrm>
              <a:off x="684980" y="379914"/>
              <a:ext cx="35467" cy="11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78" y="6032"/>
                  </a:moveTo>
                  <a:lnTo>
                    <a:pt x="18776" y="6032"/>
                  </a:lnTo>
                  <a:lnTo>
                    <a:pt x="11488" y="21600"/>
                  </a:lnTo>
                  <a:lnTo>
                    <a:pt x="0" y="21600"/>
                  </a:lnTo>
                  <a:close/>
                  <a:moveTo>
                    <a:pt x="10116" y="0"/>
                  </a:moveTo>
                  <a:lnTo>
                    <a:pt x="21600" y="0"/>
                  </a:lnTo>
                  <a:lnTo>
                    <a:pt x="20097" y="3189"/>
                  </a:lnTo>
                  <a:lnTo>
                    <a:pt x="8608" y="3189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" name="Forme libre : forme 58"/>
            <p:cNvSpPr/>
            <p:nvPr/>
          </p:nvSpPr>
          <p:spPr>
            <a:xfrm>
              <a:off x="727819" y="377868"/>
              <a:ext cx="91505" cy="12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9256" y="16617"/>
                  </a:moveTo>
                  <a:cubicBezTo>
                    <a:pt x="18749" y="17839"/>
                    <a:pt x="15665" y="21600"/>
                    <a:pt x="9005" y="21600"/>
                  </a:cubicBezTo>
                  <a:cubicBezTo>
                    <a:pt x="2573" y="21600"/>
                    <a:pt x="-695" y="18258"/>
                    <a:pt x="124" y="13584"/>
                  </a:cubicBezTo>
                  <a:cubicBezTo>
                    <a:pt x="871" y="9353"/>
                    <a:pt x="4875" y="5649"/>
                    <a:pt x="11506" y="5649"/>
                  </a:cubicBezTo>
                  <a:cubicBezTo>
                    <a:pt x="18276" y="5705"/>
                    <a:pt x="20905" y="9178"/>
                    <a:pt x="19950" y="14585"/>
                  </a:cubicBezTo>
                  <a:lnTo>
                    <a:pt x="4181" y="14585"/>
                  </a:lnTo>
                  <a:cubicBezTo>
                    <a:pt x="4181" y="15536"/>
                    <a:pt x="4267" y="18647"/>
                    <a:pt x="9362" y="18816"/>
                  </a:cubicBezTo>
                  <a:cubicBezTo>
                    <a:pt x="11974" y="18816"/>
                    <a:pt x="13901" y="17785"/>
                    <a:pt x="14707" y="16617"/>
                  </a:cubicBezTo>
                  <a:close/>
                  <a:moveTo>
                    <a:pt x="15995" y="11916"/>
                  </a:moveTo>
                  <a:cubicBezTo>
                    <a:pt x="15807" y="9380"/>
                    <a:pt x="13898" y="8434"/>
                    <a:pt x="10917" y="8434"/>
                  </a:cubicBezTo>
                  <a:cubicBezTo>
                    <a:pt x="8743" y="8434"/>
                    <a:pt x="6121" y="9048"/>
                    <a:pt x="4780" y="11916"/>
                  </a:cubicBezTo>
                  <a:close/>
                  <a:moveTo>
                    <a:pt x="7145" y="0"/>
                  </a:moveTo>
                  <a:lnTo>
                    <a:pt x="11809" y="0"/>
                  </a:lnTo>
                  <a:lnTo>
                    <a:pt x="14759" y="3980"/>
                  </a:lnTo>
                  <a:lnTo>
                    <a:pt x="11809" y="3980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" name="Forme libre : forme 59"/>
            <p:cNvSpPr/>
            <p:nvPr/>
          </p:nvSpPr>
          <p:spPr>
            <a:xfrm>
              <a:off x="821392" y="408490"/>
              <a:ext cx="109668" cy="11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775" y="3289"/>
                  </a:moveTo>
                  <a:cubicBezTo>
                    <a:pt x="20463" y="3205"/>
                    <a:pt x="19903" y="3008"/>
                    <a:pt x="19482" y="3063"/>
                  </a:cubicBezTo>
                  <a:cubicBezTo>
                    <a:pt x="19059" y="3082"/>
                    <a:pt x="18643" y="3178"/>
                    <a:pt x="18258" y="3344"/>
                  </a:cubicBezTo>
                  <a:cubicBezTo>
                    <a:pt x="18449" y="3660"/>
                    <a:pt x="18810" y="4585"/>
                    <a:pt x="18613" y="5914"/>
                  </a:cubicBezTo>
                  <a:cubicBezTo>
                    <a:pt x="17981" y="10140"/>
                    <a:pt x="13921" y="11635"/>
                    <a:pt x="9739" y="11635"/>
                  </a:cubicBezTo>
                  <a:cubicBezTo>
                    <a:pt x="8264" y="11635"/>
                    <a:pt x="7148" y="11402"/>
                    <a:pt x="6480" y="11144"/>
                  </a:cubicBezTo>
                  <a:cubicBezTo>
                    <a:pt x="6033" y="11402"/>
                    <a:pt x="5373" y="11839"/>
                    <a:pt x="5288" y="12384"/>
                  </a:cubicBezTo>
                  <a:cubicBezTo>
                    <a:pt x="5203" y="12929"/>
                    <a:pt x="5504" y="13308"/>
                    <a:pt x="8695" y="13280"/>
                  </a:cubicBezTo>
                  <a:lnTo>
                    <a:pt x="13676" y="13280"/>
                  </a:lnTo>
                  <a:cubicBezTo>
                    <a:pt x="17227" y="13394"/>
                    <a:pt x="19140" y="14407"/>
                    <a:pt x="18777" y="16833"/>
                  </a:cubicBezTo>
                  <a:cubicBezTo>
                    <a:pt x="18226" y="20532"/>
                    <a:pt x="12551" y="21600"/>
                    <a:pt x="7774" y="21600"/>
                  </a:cubicBezTo>
                  <a:cubicBezTo>
                    <a:pt x="3352" y="21600"/>
                    <a:pt x="-353" y="20735"/>
                    <a:pt x="27" y="18160"/>
                  </a:cubicBezTo>
                  <a:cubicBezTo>
                    <a:pt x="298" y="16313"/>
                    <a:pt x="2022" y="16047"/>
                    <a:pt x="3567" y="15765"/>
                  </a:cubicBezTo>
                  <a:lnTo>
                    <a:pt x="3577" y="15710"/>
                  </a:lnTo>
                  <a:cubicBezTo>
                    <a:pt x="2236" y="15593"/>
                    <a:pt x="1310" y="14865"/>
                    <a:pt x="1548" y="13315"/>
                  </a:cubicBezTo>
                  <a:cubicBezTo>
                    <a:pt x="1786" y="11766"/>
                    <a:pt x="3460" y="10572"/>
                    <a:pt x="4753" y="10398"/>
                  </a:cubicBezTo>
                  <a:lnTo>
                    <a:pt x="4753" y="10341"/>
                  </a:lnTo>
                  <a:cubicBezTo>
                    <a:pt x="3127" y="9388"/>
                    <a:pt x="2502" y="7856"/>
                    <a:pt x="2794" y="5893"/>
                  </a:cubicBezTo>
                  <a:cubicBezTo>
                    <a:pt x="3474" y="1331"/>
                    <a:pt x="7910" y="258"/>
                    <a:pt x="11804" y="258"/>
                  </a:cubicBezTo>
                  <a:cubicBezTo>
                    <a:pt x="14575" y="258"/>
                    <a:pt x="16092" y="951"/>
                    <a:pt x="17075" y="1675"/>
                  </a:cubicBezTo>
                  <a:cubicBezTo>
                    <a:pt x="17720" y="1096"/>
                    <a:pt x="19066" y="0"/>
                    <a:pt x="20658" y="0"/>
                  </a:cubicBezTo>
                  <a:lnTo>
                    <a:pt x="21247" y="0"/>
                  </a:lnTo>
                  <a:close/>
                  <a:moveTo>
                    <a:pt x="6386" y="16495"/>
                  </a:moveTo>
                  <a:cubicBezTo>
                    <a:pt x="5533" y="16495"/>
                    <a:pt x="4263" y="16727"/>
                    <a:pt x="4130" y="17622"/>
                  </a:cubicBezTo>
                  <a:cubicBezTo>
                    <a:pt x="3938" y="18890"/>
                    <a:pt x="5620" y="19030"/>
                    <a:pt x="8515" y="19030"/>
                  </a:cubicBezTo>
                  <a:cubicBezTo>
                    <a:pt x="11377" y="19030"/>
                    <a:pt x="14492" y="18712"/>
                    <a:pt x="14675" y="17471"/>
                  </a:cubicBezTo>
                  <a:cubicBezTo>
                    <a:pt x="14833" y="16402"/>
                    <a:pt x="14175" y="16461"/>
                    <a:pt x="10133" y="16485"/>
                  </a:cubicBezTo>
                  <a:close/>
                  <a:moveTo>
                    <a:pt x="15013" y="5921"/>
                  </a:moveTo>
                  <a:cubicBezTo>
                    <a:pt x="15364" y="3611"/>
                    <a:pt x="13045" y="2915"/>
                    <a:pt x="11101" y="2915"/>
                  </a:cubicBezTo>
                  <a:cubicBezTo>
                    <a:pt x="9094" y="2915"/>
                    <a:pt x="6748" y="3611"/>
                    <a:pt x="6402" y="5948"/>
                  </a:cubicBezTo>
                  <a:cubicBezTo>
                    <a:pt x="6039" y="8378"/>
                    <a:pt x="8217" y="8985"/>
                    <a:pt x="10165" y="8985"/>
                  </a:cubicBezTo>
                  <a:cubicBezTo>
                    <a:pt x="12114" y="8985"/>
                    <a:pt x="14675" y="8199"/>
                    <a:pt x="15013" y="5917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" name="Forme libre : forme 60"/>
            <p:cNvSpPr/>
            <p:nvPr/>
          </p:nvSpPr>
          <p:spPr>
            <a:xfrm>
              <a:off x="930852" y="409874"/>
              <a:ext cx="91480" cy="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6" h="21600" fill="norm" stroke="1" extrusionOk="0">
                  <a:moveTo>
                    <a:pt x="19254" y="14853"/>
                  </a:moveTo>
                  <a:cubicBezTo>
                    <a:pt x="18747" y="16507"/>
                    <a:pt x="15666" y="21600"/>
                    <a:pt x="8999" y="21600"/>
                  </a:cubicBezTo>
                  <a:cubicBezTo>
                    <a:pt x="2566" y="21600"/>
                    <a:pt x="-697" y="17075"/>
                    <a:pt x="126" y="10745"/>
                  </a:cubicBezTo>
                  <a:cubicBezTo>
                    <a:pt x="870" y="5016"/>
                    <a:pt x="4874" y="0"/>
                    <a:pt x="11507" y="0"/>
                  </a:cubicBezTo>
                  <a:cubicBezTo>
                    <a:pt x="18261" y="75"/>
                    <a:pt x="20903" y="4779"/>
                    <a:pt x="19947" y="12101"/>
                  </a:cubicBezTo>
                  <a:lnTo>
                    <a:pt x="4171" y="12101"/>
                  </a:lnTo>
                  <a:cubicBezTo>
                    <a:pt x="4171" y="13388"/>
                    <a:pt x="4261" y="17601"/>
                    <a:pt x="9354" y="17830"/>
                  </a:cubicBezTo>
                  <a:cubicBezTo>
                    <a:pt x="11967" y="17830"/>
                    <a:pt x="13890" y="16433"/>
                    <a:pt x="14706" y="14853"/>
                  </a:cubicBezTo>
                  <a:close/>
                  <a:moveTo>
                    <a:pt x="16001" y="8486"/>
                  </a:moveTo>
                  <a:cubicBezTo>
                    <a:pt x="15811" y="5053"/>
                    <a:pt x="13895" y="3772"/>
                    <a:pt x="10923" y="3772"/>
                  </a:cubicBezTo>
                  <a:cubicBezTo>
                    <a:pt x="8745" y="3772"/>
                    <a:pt x="6121" y="4602"/>
                    <a:pt x="4780" y="8486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60" name="Espace réservé pour une image  4" descr="Espace réservé pour une image  4"/>
          <p:cNvPicPr>
            <a:picLocks noChangeAspect="1"/>
          </p:cNvPicPr>
          <p:nvPr/>
        </p:nvPicPr>
        <p:blipFill>
          <a:blip r:embed="rId2">
            <a:extLst/>
          </a:blip>
          <a:srcRect l="4514" t="0" r="9265" b="0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Rectangle 43"/>
          <p:cNvSpPr/>
          <p:nvPr/>
        </p:nvSpPr>
        <p:spPr>
          <a:xfrm>
            <a:off x="0" y="3140967"/>
            <a:ext cx="12192000" cy="37170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33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" name="Forme libre : forme 31"/>
          <p:cNvSpPr/>
          <p:nvPr/>
        </p:nvSpPr>
        <p:spPr>
          <a:xfrm>
            <a:off x="-1" y="0"/>
            <a:ext cx="7680907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1810" y="0"/>
                </a:lnTo>
                <a:lnTo>
                  <a:pt x="12526" y="524"/>
                </a:lnTo>
                <a:cubicBezTo>
                  <a:pt x="18001" y="4746"/>
                  <a:pt x="21600" y="11897"/>
                  <a:pt x="21600" y="20006"/>
                </a:cubicBezTo>
                <a:cubicBezTo>
                  <a:pt x="21600" y="20412"/>
                  <a:pt x="21591" y="20815"/>
                  <a:pt x="21573" y="21215"/>
                </a:cubicBezTo>
                <a:lnTo>
                  <a:pt x="2154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672AE">
              <a:alpha val="9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65" name="Rectangle : coins arrondis 17"/>
          <p:cNvGrpSpPr/>
          <p:nvPr/>
        </p:nvGrpSpPr>
        <p:grpSpPr>
          <a:xfrm>
            <a:off x="1163647" y="4134511"/>
            <a:ext cx="4464105" cy="734649"/>
            <a:chOff x="0" y="0"/>
            <a:chExt cx="4464103" cy="734648"/>
          </a:xfrm>
        </p:grpSpPr>
        <p:sp>
          <p:nvSpPr>
            <p:cNvPr id="63" name="Rectangle aux angles arrondis"/>
            <p:cNvSpPr/>
            <p:nvPr/>
          </p:nvSpPr>
          <p:spPr>
            <a:xfrm>
              <a:off x="0" y="28672"/>
              <a:ext cx="4464104" cy="705976"/>
            </a:xfrm>
            <a:prstGeom prst="roundRect">
              <a:avLst>
                <a:gd name="adj" fmla="val 50000"/>
              </a:avLst>
            </a:prstGeom>
            <a:solidFill>
              <a:srgbClr val="69C0B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4" name="Des questions ?"/>
            <p:cNvSpPr txBox="1"/>
            <p:nvPr/>
          </p:nvSpPr>
          <p:spPr>
            <a:xfrm>
              <a:off x="149106" y="0"/>
              <a:ext cx="4165892" cy="701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Des questions ? </a:t>
              </a:r>
            </a:p>
          </p:txBody>
        </p:sp>
      </p:grpSp>
      <p:sp>
        <p:nvSpPr>
          <p:cNvPr id="66" name="ZoneTexte 21"/>
          <p:cNvSpPr txBox="1"/>
          <p:nvPr/>
        </p:nvSpPr>
        <p:spPr>
          <a:xfrm>
            <a:off x="453087" y="1675776"/>
            <a:ext cx="5885226" cy="350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b="1" sz="8000">
                <a:solidFill>
                  <a:srgbClr val="FFFFFF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lvl1pPr>
          </a:lstStyle>
          <a:p>
            <a:pPr/>
            <a:r>
              <a:t>Merci pour votre attention</a:t>
            </a:r>
          </a:p>
        </p:txBody>
      </p:sp>
      <p:grpSp>
        <p:nvGrpSpPr>
          <p:cNvPr id="77" name="Groupe 32"/>
          <p:cNvGrpSpPr/>
          <p:nvPr/>
        </p:nvGrpSpPr>
        <p:grpSpPr>
          <a:xfrm>
            <a:off x="10748790" y="6169793"/>
            <a:ext cx="1092728" cy="526409"/>
            <a:chOff x="36" y="-7"/>
            <a:chExt cx="1092727" cy="526408"/>
          </a:xfrm>
        </p:grpSpPr>
        <p:sp>
          <p:nvSpPr>
            <p:cNvPr id="67" name="Forme libre : forme 33"/>
            <p:cNvSpPr/>
            <p:nvPr/>
          </p:nvSpPr>
          <p:spPr>
            <a:xfrm>
              <a:off x="665128" y="-8"/>
              <a:ext cx="427637" cy="33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0028" fill="norm" stroke="1" extrusionOk="0">
                  <a:moveTo>
                    <a:pt x="20760" y="1799"/>
                  </a:moveTo>
                  <a:cubicBezTo>
                    <a:pt x="20088" y="9390"/>
                    <a:pt x="14812" y="18225"/>
                    <a:pt x="9136" y="19750"/>
                  </a:cubicBezTo>
                  <a:cubicBezTo>
                    <a:pt x="3459" y="21276"/>
                    <a:pt x="-599" y="16357"/>
                    <a:pt x="73" y="8765"/>
                  </a:cubicBezTo>
                  <a:cubicBezTo>
                    <a:pt x="73" y="8765"/>
                    <a:pt x="328" y="6683"/>
                    <a:pt x="1425" y="6388"/>
                  </a:cubicBezTo>
                  <a:cubicBezTo>
                    <a:pt x="2522" y="6093"/>
                    <a:pt x="2343" y="8503"/>
                    <a:pt x="2343" y="8503"/>
                  </a:cubicBezTo>
                  <a:cubicBezTo>
                    <a:pt x="1865" y="13902"/>
                    <a:pt x="4899" y="17364"/>
                    <a:pt x="9118" y="16231"/>
                  </a:cubicBezTo>
                  <a:cubicBezTo>
                    <a:pt x="13337" y="15099"/>
                    <a:pt x="17275" y="8354"/>
                    <a:pt x="17752" y="2954"/>
                  </a:cubicBezTo>
                  <a:cubicBezTo>
                    <a:pt x="17752" y="2954"/>
                    <a:pt x="17890" y="513"/>
                    <a:pt x="19638" y="43"/>
                  </a:cubicBezTo>
                  <a:cubicBezTo>
                    <a:pt x="21001" y="-324"/>
                    <a:pt x="20760" y="1799"/>
                    <a:pt x="20760" y="1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" name="Forme libre : forme 34"/>
            <p:cNvSpPr/>
            <p:nvPr/>
          </p:nvSpPr>
          <p:spPr>
            <a:xfrm>
              <a:off x="244286" y="70622"/>
              <a:ext cx="406869" cy="267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47" y="0"/>
                  </a:moveTo>
                  <a:lnTo>
                    <a:pt x="16957" y="8565"/>
                  </a:lnTo>
                  <a:lnTo>
                    <a:pt x="10336" y="8557"/>
                  </a:lnTo>
                  <a:lnTo>
                    <a:pt x="11126" y="0"/>
                  </a:lnTo>
                  <a:lnTo>
                    <a:pt x="7273" y="0"/>
                  </a:lnTo>
                  <a:lnTo>
                    <a:pt x="6482" y="8557"/>
                  </a:lnTo>
                  <a:lnTo>
                    <a:pt x="346" y="8557"/>
                  </a:lnTo>
                  <a:lnTo>
                    <a:pt x="0" y="12300"/>
                  </a:lnTo>
                  <a:lnTo>
                    <a:pt x="6137" y="12300"/>
                  </a:lnTo>
                  <a:lnTo>
                    <a:pt x="5278" y="21600"/>
                  </a:lnTo>
                  <a:lnTo>
                    <a:pt x="9132" y="21600"/>
                  </a:lnTo>
                  <a:lnTo>
                    <a:pt x="9989" y="12308"/>
                  </a:lnTo>
                  <a:lnTo>
                    <a:pt x="16611" y="12308"/>
                  </a:lnTo>
                  <a:lnTo>
                    <a:pt x="15755" y="21600"/>
                  </a:lnTo>
                  <a:lnTo>
                    <a:pt x="19606" y="21600"/>
                  </a:lnTo>
                  <a:lnTo>
                    <a:pt x="21600" y="0"/>
                  </a:lnTo>
                  <a:lnTo>
                    <a:pt x="1774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" name="Forme libre : forme 35"/>
            <p:cNvSpPr/>
            <p:nvPr/>
          </p:nvSpPr>
          <p:spPr>
            <a:xfrm>
              <a:off x="36" y="63122"/>
              <a:ext cx="342750" cy="347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0648" fill="norm" stroke="1" extrusionOk="0">
                  <a:moveTo>
                    <a:pt x="18296" y="3235"/>
                  </a:moveTo>
                  <a:cubicBezTo>
                    <a:pt x="11252" y="3802"/>
                    <a:pt x="5187" y="7650"/>
                    <a:pt x="4751" y="11830"/>
                  </a:cubicBezTo>
                  <a:cubicBezTo>
                    <a:pt x="4316" y="16010"/>
                    <a:pt x="9670" y="18937"/>
                    <a:pt x="16714" y="18368"/>
                  </a:cubicBezTo>
                  <a:cubicBezTo>
                    <a:pt x="16714" y="18368"/>
                    <a:pt x="18296" y="18261"/>
                    <a:pt x="18176" y="19403"/>
                  </a:cubicBezTo>
                  <a:cubicBezTo>
                    <a:pt x="18056" y="20545"/>
                    <a:pt x="16289" y="20522"/>
                    <a:pt x="16289" y="20522"/>
                  </a:cubicBezTo>
                  <a:cubicBezTo>
                    <a:pt x="6540" y="21407"/>
                    <a:pt x="-563" y="17546"/>
                    <a:pt x="35" y="11808"/>
                  </a:cubicBezTo>
                  <a:cubicBezTo>
                    <a:pt x="632" y="6069"/>
                    <a:pt x="8960" y="787"/>
                    <a:pt x="18631" y="7"/>
                  </a:cubicBezTo>
                  <a:cubicBezTo>
                    <a:pt x="18631" y="7"/>
                    <a:pt x="21037" y="-193"/>
                    <a:pt x="20869" y="1417"/>
                  </a:cubicBezTo>
                  <a:cubicBezTo>
                    <a:pt x="20712" y="2927"/>
                    <a:pt x="18417" y="3213"/>
                    <a:pt x="18417" y="3213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" name="Forme libre : forme 36"/>
            <p:cNvSpPr/>
            <p:nvPr/>
          </p:nvSpPr>
          <p:spPr>
            <a:xfrm>
              <a:off x="324450" y="382782"/>
              <a:ext cx="104779" cy="11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14281" y="19072"/>
                  </a:moveTo>
                  <a:cubicBezTo>
                    <a:pt x="13311" y="19854"/>
                    <a:pt x="11165" y="21600"/>
                    <a:pt x="7425" y="21600"/>
                  </a:cubicBezTo>
                  <a:cubicBezTo>
                    <a:pt x="2810" y="21600"/>
                    <a:pt x="-689" y="18464"/>
                    <a:pt x="115" y="13186"/>
                  </a:cubicBezTo>
                  <a:cubicBezTo>
                    <a:pt x="843" y="8459"/>
                    <a:pt x="4747" y="4986"/>
                    <a:pt x="10123" y="4986"/>
                  </a:cubicBezTo>
                  <a:cubicBezTo>
                    <a:pt x="13250" y="4986"/>
                    <a:pt x="14612" y="6030"/>
                    <a:pt x="16052" y="7133"/>
                  </a:cubicBezTo>
                  <a:lnTo>
                    <a:pt x="17145" y="0"/>
                  </a:lnTo>
                  <a:lnTo>
                    <a:pt x="20911" y="0"/>
                  </a:lnTo>
                  <a:lnTo>
                    <a:pt x="17677" y="21080"/>
                  </a:lnTo>
                  <a:lnTo>
                    <a:pt x="13977" y="21080"/>
                  </a:lnTo>
                  <a:close/>
                  <a:moveTo>
                    <a:pt x="15582" y="10202"/>
                  </a:moveTo>
                  <a:cubicBezTo>
                    <a:pt x="14566" y="9300"/>
                    <a:pt x="13205" y="8054"/>
                    <a:pt x="10475" y="8054"/>
                  </a:cubicBezTo>
                  <a:cubicBezTo>
                    <a:pt x="7588" y="8054"/>
                    <a:pt x="4468" y="9795"/>
                    <a:pt x="3928" y="13304"/>
                  </a:cubicBezTo>
                  <a:cubicBezTo>
                    <a:pt x="3404" y="16725"/>
                    <a:pt x="5829" y="18519"/>
                    <a:pt x="8747" y="18519"/>
                  </a:cubicBezTo>
                  <a:cubicBezTo>
                    <a:pt x="11327" y="18519"/>
                    <a:pt x="13029" y="17332"/>
                    <a:pt x="14654" y="1625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" name="Forme libre : forme 37"/>
            <p:cNvSpPr/>
            <p:nvPr/>
          </p:nvSpPr>
          <p:spPr>
            <a:xfrm>
              <a:off x="433240" y="409874"/>
              <a:ext cx="91485" cy="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7" h="21600" fill="norm" stroke="1" extrusionOk="0">
                  <a:moveTo>
                    <a:pt x="19256" y="14853"/>
                  </a:moveTo>
                  <a:cubicBezTo>
                    <a:pt x="18739" y="16507"/>
                    <a:pt x="15664" y="21600"/>
                    <a:pt x="8997" y="21600"/>
                  </a:cubicBezTo>
                  <a:cubicBezTo>
                    <a:pt x="2564" y="21600"/>
                    <a:pt x="-699" y="17075"/>
                    <a:pt x="125" y="10745"/>
                  </a:cubicBezTo>
                  <a:cubicBezTo>
                    <a:pt x="872" y="5016"/>
                    <a:pt x="4875" y="0"/>
                    <a:pt x="11503" y="0"/>
                  </a:cubicBezTo>
                  <a:cubicBezTo>
                    <a:pt x="18264" y="75"/>
                    <a:pt x="20901" y="4779"/>
                    <a:pt x="19948" y="12101"/>
                  </a:cubicBezTo>
                  <a:lnTo>
                    <a:pt x="4171" y="12101"/>
                  </a:lnTo>
                  <a:cubicBezTo>
                    <a:pt x="4171" y="13388"/>
                    <a:pt x="4257" y="17601"/>
                    <a:pt x="9354" y="17830"/>
                  </a:cubicBezTo>
                  <a:cubicBezTo>
                    <a:pt x="11967" y="17830"/>
                    <a:pt x="13887" y="16433"/>
                    <a:pt x="14701" y="14853"/>
                  </a:cubicBezTo>
                  <a:close/>
                  <a:moveTo>
                    <a:pt x="16001" y="8486"/>
                  </a:moveTo>
                  <a:cubicBezTo>
                    <a:pt x="15809" y="5053"/>
                    <a:pt x="13900" y="3777"/>
                    <a:pt x="10914" y="3777"/>
                  </a:cubicBezTo>
                  <a:cubicBezTo>
                    <a:pt x="8736" y="3777"/>
                    <a:pt x="6117" y="4608"/>
                    <a:pt x="4773" y="849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" name="Forme libre : forme 38"/>
            <p:cNvSpPr/>
            <p:nvPr/>
          </p:nvSpPr>
          <p:spPr>
            <a:xfrm>
              <a:off x="569454" y="382752"/>
              <a:ext cx="104631" cy="11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5" y="0"/>
                  </a:moveTo>
                  <a:lnTo>
                    <a:pt x="7804" y="0"/>
                  </a:lnTo>
                  <a:lnTo>
                    <a:pt x="5042" y="17857"/>
                  </a:lnTo>
                  <a:lnTo>
                    <a:pt x="21600" y="17857"/>
                  </a:lnTo>
                  <a:lnTo>
                    <a:pt x="2102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" name="Forme libre : forme 39"/>
            <p:cNvSpPr/>
            <p:nvPr/>
          </p:nvSpPr>
          <p:spPr>
            <a:xfrm>
              <a:off x="684980" y="379914"/>
              <a:ext cx="35467" cy="11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78" y="6032"/>
                  </a:moveTo>
                  <a:lnTo>
                    <a:pt x="18776" y="6032"/>
                  </a:lnTo>
                  <a:lnTo>
                    <a:pt x="11488" y="21600"/>
                  </a:lnTo>
                  <a:lnTo>
                    <a:pt x="0" y="21600"/>
                  </a:lnTo>
                  <a:close/>
                  <a:moveTo>
                    <a:pt x="10116" y="0"/>
                  </a:moveTo>
                  <a:lnTo>
                    <a:pt x="21600" y="0"/>
                  </a:lnTo>
                  <a:lnTo>
                    <a:pt x="20097" y="3189"/>
                  </a:lnTo>
                  <a:lnTo>
                    <a:pt x="8608" y="318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" name="Forme libre : forme 40"/>
            <p:cNvSpPr/>
            <p:nvPr/>
          </p:nvSpPr>
          <p:spPr>
            <a:xfrm>
              <a:off x="727819" y="377868"/>
              <a:ext cx="91505" cy="12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9256" y="16617"/>
                  </a:moveTo>
                  <a:cubicBezTo>
                    <a:pt x="18749" y="17839"/>
                    <a:pt x="15665" y="21600"/>
                    <a:pt x="9005" y="21600"/>
                  </a:cubicBezTo>
                  <a:cubicBezTo>
                    <a:pt x="2573" y="21600"/>
                    <a:pt x="-695" y="18258"/>
                    <a:pt x="124" y="13584"/>
                  </a:cubicBezTo>
                  <a:cubicBezTo>
                    <a:pt x="871" y="9353"/>
                    <a:pt x="4875" y="5649"/>
                    <a:pt x="11506" y="5649"/>
                  </a:cubicBezTo>
                  <a:cubicBezTo>
                    <a:pt x="18276" y="5705"/>
                    <a:pt x="20905" y="9178"/>
                    <a:pt x="19950" y="14585"/>
                  </a:cubicBezTo>
                  <a:lnTo>
                    <a:pt x="4181" y="14585"/>
                  </a:lnTo>
                  <a:cubicBezTo>
                    <a:pt x="4181" y="15536"/>
                    <a:pt x="4267" y="18647"/>
                    <a:pt x="9362" y="18816"/>
                  </a:cubicBezTo>
                  <a:cubicBezTo>
                    <a:pt x="11974" y="18816"/>
                    <a:pt x="13901" y="17785"/>
                    <a:pt x="14707" y="16617"/>
                  </a:cubicBezTo>
                  <a:close/>
                  <a:moveTo>
                    <a:pt x="15995" y="11916"/>
                  </a:moveTo>
                  <a:cubicBezTo>
                    <a:pt x="15807" y="9380"/>
                    <a:pt x="13898" y="8434"/>
                    <a:pt x="10917" y="8434"/>
                  </a:cubicBezTo>
                  <a:cubicBezTo>
                    <a:pt x="8743" y="8434"/>
                    <a:pt x="6121" y="9048"/>
                    <a:pt x="4780" y="11916"/>
                  </a:cubicBezTo>
                  <a:close/>
                  <a:moveTo>
                    <a:pt x="7145" y="0"/>
                  </a:moveTo>
                  <a:lnTo>
                    <a:pt x="11809" y="0"/>
                  </a:lnTo>
                  <a:lnTo>
                    <a:pt x="14759" y="3980"/>
                  </a:lnTo>
                  <a:lnTo>
                    <a:pt x="11809" y="39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" name="Forme libre : forme 41"/>
            <p:cNvSpPr/>
            <p:nvPr/>
          </p:nvSpPr>
          <p:spPr>
            <a:xfrm>
              <a:off x="821392" y="408490"/>
              <a:ext cx="109668" cy="11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775" y="3289"/>
                  </a:moveTo>
                  <a:cubicBezTo>
                    <a:pt x="20463" y="3205"/>
                    <a:pt x="19903" y="3008"/>
                    <a:pt x="19482" y="3063"/>
                  </a:cubicBezTo>
                  <a:cubicBezTo>
                    <a:pt x="19059" y="3082"/>
                    <a:pt x="18643" y="3178"/>
                    <a:pt x="18258" y="3344"/>
                  </a:cubicBezTo>
                  <a:cubicBezTo>
                    <a:pt x="18449" y="3660"/>
                    <a:pt x="18810" y="4585"/>
                    <a:pt x="18613" y="5914"/>
                  </a:cubicBezTo>
                  <a:cubicBezTo>
                    <a:pt x="17981" y="10140"/>
                    <a:pt x="13921" y="11635"/>
                    <a:pt x="9739" y="11635"/>
                  </a:cubicBezTo>
                  <a:cubicBezTo>
                    <a:pt x="8264" y="11635"/>
                    <a:pt x="7148" y="11402"/>
                    <a:pt x="6480" y="11144"/>
                  </a:cubicBezTo>
                  <a:cubicBezTo>
                    <a:pt x="6033" y="11402"/>
                    <a:pt x="5373" y="11839"/>
                    <a:pt x="5288" y="12384"/>
                  </a:cubicBezTo>
                  <a:cubicBezTo>
                    <a:pt x="5203" y="12929"/>
                    <a:pt x="5504" y="13308"/>
                    <a:pt x="8695" y="13280"/>
                  </a:cubicBezTo>
                  <a:lnTo>
                    <a:pt x="13676" y="13280"/>
                  </a:lnTo>
                  <a:cubicBezTo>
                    <a:pt x="17227" y="13394"/>
                    <a:pt x="19140" y="14407"/>
                    <a:pt x="18777" y="16833"/>
                  </a:cubicBezTo>
                  <a:cubicBezTo>
                    <a:pt x="18226" y="20532"/>
                    <a:pt x="12551" y="21600"/>
                    <a:pt x="7774" y="21600"/>
                  </a:cubicBezTo>
                  <a:cubicBezTo>
                    <a:pt x="3352" y="21600"/>
                    <a:pt x="-353" y="20735"/>
                    <a:pt x="27" y="18160"/>
                  </a:cubicBezTo>
                  <a:cubicBezTo>
                    <a:pt x="298" y="16313"/>
                    <a:pt x="2022" y="16047"/>
                    <a:pt x="3567" y="15765"/>
                  </a:cubicBezTo>
                  <a:lnTo>
                    <a:pt x="3577" y="15710"/>
                  </a:lnTo>
                  <a:cubicBezTo>
                    <a:pt x="2236" y="15593"/>
                    <a:pt x="1310" y="14865"/>
                    <a:pt x="1548" y="13315"/>
                  </a:cubicBezTo>
                  <a:cubicBezTo>
                    <a:pt x="1786" y="11766"/>
                    <a:pt x="3460" y="10572"/>
                    <a:pt x="4753" y="10398"/>
                  </a:cubicBezTo>
                  <a:lnTo>
                    <a:pt x="4753" y="10341"/>
                  </a:lnTo>
                  <a:cubicBezTo>
                    <a:pt x="3127" y="9388"/>
                    <a:pt x="2502" y="7856"/>
                    <a:pt x="2794" y="5893"/>
                  </a:cubicBezTo>
                  <a:cubicBezTo>
                    <a:pt x="3474" y="1331"/>
                    <a:pt x="7910" y="258"/>
                    <a:pt x="11804" y="258"/>
                  </a:cubicBezTo>
                  <a:cubicBezTo>
                    <a:pt x="14575" y="258"/>
                    <a:pt x="16092" y="951"/>
                    <a:pt x="17075" y="1675"/>
                  </a:cubicBezTo>
                  <a:cubicBezTo>
                    <a:pt x="17720" y="1096"/>
                    <a:pt x="19066" y="0"/>
                    <a:pt x="20658" y="0"/>
                  </a:cubicBezTo>
                  <a:lnTo>
                    <a:pt x="21247" y="0"/>
                  </a:lnTo>
                  <a:close/>
                  <a:moveTo>
                    <a:pt x="6386" y="16495"/>
                  </a:moveTo>
                  <a:cubicBezTo>
                    <a:pt x="5533" y="16495"/>
                    <a:pt x="4263" y="16727"/>
                    <a:pt x="4130" y="17622"/>
                  </a:cubicBezTo>
                  <a:cubicBezTo>
                    <a:pt x="3938" y="18890"/>
                    <a:pt x="5620" y="19030"/>
                    <a:pt x="8515" y="19030"/>
                  </a:cubicBezTo>
                  <a:cubicBezTo>
                    <a:pt x="11377" y="19030"/>
                    <a:pt x="14492" y="18712"/>
                    <a:pt x="14675" y="17471"/>
                  </a:cubicBezTo>
                  <a:cubicBezTo>
                    <a:pt x="14833" y="16402"/>
                    <a:pt x="14175" y="16461"/>
                    <a:pt x="10133" y="16485"/>
                  </a:cubicBezTo>
                  <a:close/>
                  <a:moveTo>
                    <a:pt x="15013" y="5921"/>
                  </a:moveTo>
                  <a:cubicBezTo>
                    <a:pt x="15364" y="3611"/>
                    <a:pt x="13045" y="2915"/>
                    <a:pt x="11101" y="2915"/>
                  </a:cubicBezTo>
                  <a:cubicBezTo>
                    <a:pt x="9094" y="2915"/>
                    <a:pt x="6748" y="3611"/>
                    <a:pt x="6402" y="5948"/>
                  </a:cubicBezTo>
                  <a:cubicBezTo>
                    <a:pt x="6039" y="8378"/>
                    <a:pt x="8217" y="8985"/>
                    <a:pt x="10165" y="8985"/>
                  </a:cubicBezTo>
                  <a:cubicBezTo>
                    <a:pt x="12114" y="8985"/>
                    <a:pt x="14675" y="8199"/>
                    <a:pt x="15013" y="591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" name="Forme libre : forme 42"/>
            <p:cNvSpPr/>
            <p:nvPr/>
          </p:nvSpPr>
          <p:spPr>
            <a:xfrm>
              <a:off x="930852" y="409874"/>
              <a:ext cx="91480" cy="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6" h="21600" fill="norm" stroke="1" extrusionOk="0">
                  <a:moveTo>
                    <a:pt x="19254" y="14853"/>
                  </a:moveTo>
                  <a:cubicBezTo>
                    <a:pt x="18747" y="16507"/>
                    <a:pt x="15666" y="21600"/>
                    <a:pt x="8999" y="21600"/>
                  </a:cubicBezTo>
                  <a:cubicBezTo>
                    <a:pt x="2566" y="21600"/>
                    <a:pt x="-697" y="17075"/>
                    <a:pt x="126" y="10745"/>
                  </a:cubicBezTo>
                  <a:cubicBezTo>
                    <a:pt x="870" y="5016"/>
                    <a:pt x="4874" y="0"/>
                    <a:pt x="11507" y="0"/>
                  </a:cubicBezTo>
                  <a:cubicBezTo>
                    <a:pt x="18261" y="75"/>
                    <a:pt x="20903" y="4779"/>
                    <a:pt x="19947" y="12101"/>
                  </a:cubicBezTo>
                  <a:lnTo>
                    <a:pt x="4171" y="12101"/>
                  </a:lnTo>
                  <a:cubicBezTo>
                    <a:pt x="4171" y="13388"/>
                    <a:pt x="4261" y="17601"/>
                    <a:pt x="9354" y="17830"/>
                  </a:cubicBezTo>
                  <a:cubicBezTo>
                    <a:pt x="11967" y="17830"/>
                    <a:pt x="13890" y="16433"/>
                    <a:pt x="14706" y="14853"/>
                  </a:cubicBezTo>
                  <a:close/>
                  <a:moveTo>
                    <a:pt x="16001" y="8486"/>
                  </a:moveTo>
                  <a:cubicBezTo>
                    <a:pt x="15811" y="5053"/>
                    <a:pt x="13895" y="3772"/>
                    <a:pt x="10923" y="3772"/>
                  </a:cubicBezTo>
                  <a:cubicBezTo>
                    <a:pt x="8745" y="3772"/>
                    <a:pt x="6121" y="4602"/>
                    <a:pt x="4780" y="848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7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e 61"/>
          <p:cNvGrpSpPr/>
          <p:nvPr/>
        </p:nvGrpSpPr>
        <p:grpSpPr>
          <a:xfrm>
            <a:off x="10748790" y="6169793"/>
            <a:ext cx="1092728" cy="526409"/>
            <a:chOff x="36" y="-7"/>
            <a:chExt cx="1092727" cy="526408"/>
          </a:xfrm>
        </p:grpSpPr>
        <p:sp>
          <p:nvSpPr>
            <p:cNvPr id="85" name="Forme libre : forme 51"/>
            <p:cNvSpPr/>
            <p:nvPr/>
          </p:nvSpPr>
          <p:spPr>
            <a:xfrm>
              <a:off x="665128" y="-8"/>
              <a:ext cx="427637" cy="33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0028" fill="norm" stroke="1" extrusionOk="0">
                  <a:moveTo>
                    <a:pt x="20760" y="1799"/>
                  </a:moveTo>
                  <a:cubicBezTo>
                    <a:pt x="20088" y="9390"/>
                    <a:pt x="14812" y="18225"/>
                    <a:pt x="9136" y="19750"/>
                  </a:cubicBezTo>
                  <a:cubicBezTo>
                    <a:pt x="3459" y="21276"/>
                    <a:pt x="-599" y="16357"/>
                    <a:pt x="73" y="8765"/>
                  </a:cubicBezTo>
                  <a:cubicBezTo>
                    <a:pt x="73" y="8765"/>
                    <a:pt x="328" y="6683"/>
                    <a:pt x="1425" y="6388"/>
                  </a:cubicBezTo>
                  <a:cubicBezTo>
                    <a:pt x="2522" y="6093"/>
                    <a:pt x="2343" y="8503"/>
                    <a:pt x="2343" y="8503"/>
                  </a:cubicBezTo>
                  <a:cubicBezTo>
                    <a:pt x="1865" y="13902"/>
                    <a:pt x="4899" y="17364"/>
                    <a:pt x="9118" y="16231"/>
                  </a:cubicBezTo>
                  <a:cubicBezTo>
                    <a:pt x="13337" y="15099"/>
                    <a:pt x="17275" y="8354"/>
                    <a:pt x="17752" y="2954"/>
                  </a:cubicBezTo>
                  <a:cubicBezTo>
                    <a:pt x="17752" y="2954"/>
                    <a:pt x="17890" y="513"/>
                    <a:pt x="19638" y="43"/>
                  </a:cubicBezTo>
                  <a:cubicBezTo>
                    <a:pt x="21001" y="-324"/>
                    <a:pt x="20760" y="1799"/>
                    <a:pt x="20760" y="1799"/>
                  </a:cubicBezTo>
                  <a:close/>
                </a:path>
              </a:pathLst>
            </a:custGeom>
            <a:solidFill>
              <a:srgbClr val="69C0B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" name="Forme libre : forme 52"/>
            <p:cNvSpPr/>
            <p:nvPr/>
          </p:nvSpPr>
          <p:spPr>
            <a:xfrm>
              <a:off x="244286" y="70622"/>
              <a:ext cx="406869" cy="267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47" y="0"/>
                  </a:moveTo>
                  <a:lnTo>
                    <a:pt x="16957" y="8565"/>
                  </a:lnTo>
                  <a:lnTo>
                    <a:pt x="10336" y="8557"/>
                  </a:lnTo>
                  <a:lnTo>
                    <a:pt x="11126" y="0"/>
                  </a:lnTo>
                  <a:lnTo>
                    <a:pt x="7273" y="0"/>
                  </a:lnTo>
                  <a:lnTo>
                    <a:pt x="6482" y="8557"/>
                  </a:lnTo>
                  <a:lnTo>
                    <a:pt x="346" y="8557"/>
                  </a:lnTo>
                  <a:lnTo>
                    <a:pt x="0" y="12300"/>
                  </a:lnTo>
                  <a:lnTo>
                    <a:pt x="6137" y="12300"/>
                  </a:lnTo>
                  <a:lnTo>
                    <a:pt x="5278" y="21600"/>
                  </a:lnTo>
                  <a:lnTo>
                    <a:pt x="9132" y="21600"/>
                  </a:lnTo>
                  <a:lnTo>
                    <a:pt x="9989" y="12308"/>
                  </a:lnTo>
                  <a:lnTo>
                    <a:pt x="16611" y="12308"/>
                  </a:lnTo>
                  <a:lnTo>
                    <a:pt x="15755" y="21600"/>
                  </a:lnTo>
                  <a:lnTo>
                    <a:pt x="19606" y="21600"/>
                  </a:lnTo>
                  <a:lnTo>
                    <a:pt x="21600" y="0"/>
                  </a:lnTo>
                  <a:lnTo>
                    <a:pt x="17747" y="0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" name="Forme libre : forme 53"/>
            <p:cNvSpPr/>
            <p:nvPr/>
          </p:nvSpPr>
          <p:spPr>
            <a:xfrm>
              <a:off x="36" y="63122"/>
              <a:ext cx="342750" cy="347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0648" fill="norm" stroke="1" extrusionOk="0">
                  <a:moveTo>
                    <a:pt x="18296" y="3235"/>
                  </a:moveTo>
                  <a:cubicBezTo>
                    <a:pt x="11252" y="3802"/>
                    <a:pt x="5187" y="7650"/>
                    <a:pt x="4751" y="11830"/>
                  </a:cubicBezTo>
                  <a:cubicBezTo>
                    <a:pt x="4316" y="16010"/>
                    <a:pt x="9670" y="18937"/>
                    <a:pt x="16714" y="18368"/>
                  </a:cubicBezTo>
                  <a:cubicBezTo>
                    <a:pt x="16714" y="18368"/>
                    <a:pt x="18296" y="18261"/>
                    <a:pt x="18176" y="19403"/>
                  </a:cubicBezTo>
                  <a:cubicBezTo>
                    <a:pt x="18056" y="20545"/>
                    <a:pt x="16289" y="20522"/>
                    <a:pt x="16289" y="20522"/>
                  </a:cubicBezTo>
                  <a:cubicBezTo>
                    <a:pt x="6540" y="21407"/>
                    <a:pt x="-563" y="17546"/>
                    <a:pt x="35" y="11808"/>
                  </a:cubicBezTo>
                  <a:cubicBezTo>
                    <a:pt x="632" y="6069"/>
                    <a:pt x="8960" y="787"/>
                    <a:pt x="18631" y="7"/>
                  </a:cubicBezTo>
                  <a:cubicBezTo>
                    <a:pt x="18631" y="7"/>
                    <a:pt x="21037" y="-193"/>
                    <a:pt x="20869" y="1417"/>
                  </a:cubicBezTo>
                  <a:cubicBezTo>
                    <a:pt x="20712" y="2927"/>
                    <a:pt x="18417" y="3213"/>
                    <a:pt x="18417" y="3213"/>
                  </a:cubicBezTo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" name="Forme libre : forme 54"/>
            <p:cNvSpPr/>
            <p:nvPr/>
          </p:nvSpPr>
          <p:spPr>
            <a:xfrm>
              <a:off x="324450" y="382782"/>
              <a:ext cx="104779" cy="11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14281" y="19072"/>
                  </a:moveTo>
                  <a:cubicBezTo>
                    <a:pt x="13311" y="19854"/>
                    <a:pt x="11165" y="21600"/>
                    <a:pt x="7425" y="21600"/>
                  </a:cubicBezTo>
                  <a:cubicBezTo>
                    <a:pt x="2810" y="21600"/>
                    <a:pt x="-689" y="18464"/>
                    <a:pt x="115" y="13186"/>
                  </a:cubicBezTo>
                  <a:cubicBezTo>
                    <a:pt x="843" y="8459"/>
                    <a:pt x="4747" y="4986"/>
                    <a:pt x="10123" y="4986"/>
                  </a:cubicBezTo>
                  <a:cubicBezTo>
                    <a:pt x="13250" y="4986"/>
                    <a:pt x="14612" y="6030"/>
                    <a:pt x="16052" y="7133"/>
                  </a:cubicBezTo>
                  <a:lnTo>
                    <a:pt x="17145" y="0"/>
                  </a:lnTo>
                  <a:lnTo>
                    <a:pt x="20911" y="0"/>
                  </a:lnTo>
                  <a:lnTo>
                    <a:pt x="17677" y="21080"/>
                  </a:lnTo>
                  <a:lnTo>
                    <a:pt x="13977" y="21080"/>
                  </a:lnTo>
                  <a:close/>
                  <a:moveTo>
                    <a:pt x="15582" y="10202"/>
                  </a:moveTo>
                  <a:cubicBezTo>
                    <a:pt x="14566" y="9300"/>
                    <a:pt x="13205" y="8054"/>
                    <a:pt x="10475" y="8054"/>
                  </a:cubicBezTo>
                  <a:cubicBezTo>
                    <a:pt x="7588" y="8054"/>
                    <a:pt x="4468" y="9795"/>
                    <a:pt x="3928" y="13304"/>
                  </a:cubicBezTo>
                  <a:cubicBezTo>
                    <a:pt x="3404" y="16725"/>
                    <a:pt x="5829" y="18519"/>
                    <a:pt x="8747" y="18519"/>
                  </a:cubicBezTo>
                  <a:cubicBezTo>
                    <a:pt x="11327" y="18519"/>
                    <a:pt x="13029" y="17332"/>
                    <a:pt x="14654" y="16257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" name="Forme libre : forme 55"/>
            <p:cNvSpPr/>
            <p:nvPr/>
          </p:nvSpPr>
          <p:spPr>
            <a:xfrm>
              <a:off x="433240" y="409874"/>
              <a:ext cx="91485" cy="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7" h="21600" fill="norm" stroke="1" extrusionOk="0">
                  <a:moveTo>
                    <a:pt x="19256" y="14853"/>
                  </a:moveTo>
                  <a:cubicBezTo>
                    <a:pt x="18739" y="16507"/>
                    <a:pt x="15664" y="21600"/>
                    <a:pt x="8997" y="21600"/>
                  </a:cubicBezTo>
                  <a:cubicBezTo>
                    <a:pt x="2564" y="21600"/>
                    <a:pt x="-699" y="17075"/>
                    <a:pt x="125" y="10745"/>
                  </a:cubicBezTo>
                  <a:cubicBezTo>
                    <a:pt x="872" y="5016"/>
                    <a:pt x="4875" y="0"/>
                    <a:pt x="11503" y="0"/>
                  </a:cubicBezTo>
                  <a:cubicBezTo>
                    <a:pt x="18264" y="75"/>
                    <a:pt x="20901" y="4779"/>
                    <a:pt x="19948" y="12101"/>
                  </a:cubicBezTo>
                  <a:lnTo>
                    <a:pt x="4171" y="12101"/>
                  </a:lnTo>
                  <a:cubicBezTo>
                    <a:pt x="4171" y="13388"/>
                    <a:pt x="4257" y="17601"/>
                    <a:pt x="9354" y="17830"/>
                  </a:cubicBezTo>
                  <a:cubicBezTo>
                    <a:pt x="11967" y="17830"/>
                    <a:pt x="13887" y="16433"/>
                    <a:pt x="14701" y="14853"/>
                  </a:cubicBezTo>
                  <a:close/>
                  <a:moveTo>
                    <a:pt x="16001" y="8486"/>
                  </a:moveTo>
                  <a:cubicBezTo>
                    <a:pt x="15809" y="5053"/>
                    <a:pt x="13900" y="3777"/>
                    <a:pt x="10914" y="3777"/>
                  </a:cubicBezTo>
                  <a:cubicBezTo>
                    <a:pt x="8736" y="3777"/>
                    <a:pt x="6117" y="4608"/>
                    <a:pt x="4773" y="8491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" name="Forme libre : forme 56"/>
            <p:cNvSpPr/>
            <p:nvPr/>
          </p:nvSpPr>
          <p:spPr>
            <a:xfrm>
              <a:off x="569454" y="382752"/>
              <a:ext cx="104631" cy="11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5" y="0"/>
                  </a:moveTo>
                  <a:lnTo>
                    <a:pt x="7804" y="0"/>
                  </a:lnTo>
                  <a:lnTo>
                    <a:pt x="5042" y="17857"/>
                  </a:lnTo>
                  <a:lnTo>
                    <a:pt x="21600" y="17857"/>
                  </a:lnTo>
                  <a:lnTo>
                    <a:pt x="2102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1" name="Forme libre : forme 57"/>
            <p:cNvSpPr/>
            <p:nvPr/>
          </p:nvSpPr>
          <p:spPr>
            <a:xfrm>
              <a:off x="684980" y="379914"/>
              <a:ext cx="35467" cy="11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78" y="6032"/>
                  </a:moveTo>
                  <a:lnTo>
                    <a:pt x="18776" y="6032"/>
                  </a:lnTo>
                  <a:lnTo>
                    <a:pt x="11488" y="21600"/>
                  </a:lnTo>
                  <a:lnTo>
                    <a:pt x="0" y="21600"/>
                  </a:lnTo>
                  <a:close/>
                  <a:moveTo>
                    <a:pt x="10116" y="0"/>
                  </a:moveTo>
                  <a:lnTo>
                    <a:pt x="21600" y="0"/>
                  </a:lnTo>
                  <a:lnTo>
                    <a:pt x="20097" y="3189"/>
                  </a:lnTo>
                  <a:lnTo>
                    <a:pt x="8608" y="3189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" name="Forme libre : forme 58"/>
            <p:cNvSpPr/>
            <p:nvPr/>
          </p:nvSpPr>
          <p:spPr>
            <a:xfrm>
              <a:off x="727819" y="377868"/>
              <a:ext cx="91505" cy="12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9256" y="16617"/>
                  </a:moveTo>
                  <a:cubicBezTo>
                    <a:pt x="18749" y="17839"/>
                    <a:pt x="15665" y="21600"/>
                    <a:pt x="9005" y="21600"/>
                  </a:cubicBezTo>
                  <a:cubicBezTo>
                    <a:pt x="2573" y="21600"/>
                    <a:pt x="-695" y="18258"/>
                    <a:pt x="124" y="13584"/>
                  </a:cubicBezTo>
                  <a:cubicBezTo>
                    <a:pt x="871" y="9353"/>
                    <a:pt x="4875" y="5649"/>
                    <a:pt x="11506" y="5649"/>
                  </a:cubicBezTo>
                  <a:cubicBezTo>
                    <a:pt x="18276" y="5705"/>
                    <a:pt x="20905" y="9178"/>
                    <a:pt x="19950" y="14585"/>
                  </a:cubicBezTo>
                  <a:lnTo>
                    <a:pt x="4181" y="14585"/>
                  </a:lnTo>
                  <a:cubicBezTo>
                    <a:pt x="4181" y="15536"/>
                    <a:pt x="4267" y="18647"/>
                    <a:pt x="9362" y="18816"/>
                  </a:cubicBezTo>
                  <a:cubicBezTo>
                    <a:pt x="11974" y="18816"/>
                    <a:pt x="13901" y="17785"/>
                    <a:pt x="14707" y="16617"/>
                  </a:cubicBezTo>
                  <a:close/>
                  <a:moveTo>
                    <a:pt x="15995" y="11916"/>
                  </a:moveTo>
                  <a:cubicBezTo>
                    <a:pt x="15807" y="9380"/>
                    <a:pt x="13898" y="8434"/>
                    <a:pt x="10917" y="8434"/>
                  </a:cubicBezTo>
                  <a:cubicBezTo>
                    <a:pt x="8743" y="8434"/>
                    <a:pt x="6121" y="9048"/>
                    <a:pt x="4780" y="11916"/>
                  </a:cubicBezTo>
                  <a:close/>
                  <a:moveTo>
                    <a:pt x="7145" y="0"/>
                  </a:moveTo>
                  <a:lnTo>
                    <a:pt x="11809" y="0"/>
                  </a:lnTo>
                  <a:lnTo>
                    <a:pt x="14759" y="3980"/>
                  </a:lnTo>
                  <a:lnTo>
                    <a:pt x="11809" y="3980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" name="Forme libre : forme 59"/>
            <p:cNvSpPr/>
            <p:nvPr/>
          </p:nvSpPr>
          <p:spPr>
            <a:xfrm>
              <a:off x="821392" y="408490"/>
              <a:ext cx="109668" cy="11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775" y="3289"/>
                  </a:moveTo>
                  <a:cubicBezTo>
                    <a:pt x="20463" y="3205"/>
                    <a:pt x="19903" y="3008"/>
                    <a:pt x="19482" y="3063"/>
                  </a:cubicBezTo>
                  <a:cubicBezTo>
                    <a:pt x="19059" y="3082"/>
                    <a:pt x="18643" y="3178"/>
                    <a:pt x="18258" y="3344"/>
                  </a:cubicBezTo>
                  <a:cubicBezTo>
                    <a:pt x="18449" y="3660"/>
                    <a:pt x="18810" y="4585"/>
                    <a:pt x="18613" y="5914"/>
                  </a:cubicBezTo>
                  <a:cubicBezTo>
                    <a:pt x="17981" y="10140"/>
                    <a:pt x="13921" y="11635"/>
                    <a:pt x="9739" y="11635"/>
                  </a:cubicBezTo>
                  <a:cubicBezTo>
                    <a:pt x="8264" y="11635"/>
                    <a:pt x="7148" y="11402"/>
                    <a:pt x="6480" y="11144"/>
                  </a:cubicBezTo>
                  <a:cubicBezTo>
                    <a:pt x="6033" y="11402"/>
                    <a:pt x="5373" y="11839"/>
                    <a:pt x="5288" y="12384"/>
                  </a:cubicBezTo>
                  <a:cubicBezTo>
                    <a:pt x="5203" y="12929"/>
                    <a:pt x="5504" y="13308"/>
                    <a:pt x="8695" y="13280"/>
                  </a:cubicBezTo>
                  <a:lnTo>
                    <a:pt x="13676" y="13280"/>
                  </a:lnTo>
                  <a:cubicBezTo>
                    <a:pt x="17227" y="13394"/>
                    <a:pt x="19140" y="14407"/>
                    <a:pt x="18777" y="16833"/>
                  </a:cubicBezTo>
                  <a:cubicBezTo>
                    <a:pt x="18226" y="20532"/>
                    <a:pt x="12551" y="21600"/>
                    <a:pt x="7774" y="21600"/>
                  </a:cubicBezTo>
                  <a:cubicBezTo>
                    <a:pt x="3352" y="21600"/>
                    <a:pt x="-353" y="20735"/>
                    <a:pt x="27" y="18160"/>
                  </a:cubicBezTo>
                  <a:cubicBezTo>
                    <a:pt x="298" y="16313"/>
                    <a:pt x="2022" y="16047"/>
                    <a:pt x="3567" y="15765"/>
                  </a:cubicBezTo>
                  <a:lnTo>
                    <a:pt x="3577" y="15710"/>
                  </a:lnTo>
                  <a:cubicBezTo>
                    <a:pt x="2236" y="15593"/>
                    <a:pt x="1310" y="14865"/>
                    <a:pt x="1548" y="13315"/>
                  </a:cubicBezTo>
                  <a:cubicBezTo>
                    <a:pt x="1786" y="11766"/>
                    <a:pt x="3460" y="10572"/>
                    <a:pt x="4753" y="10398"/>
                  </a:cubicBezTo>
                  <a:lnTo>
                    <a:pt x="4753" y="10341"/>
                  </a:lnTo>
                  <a:cubicBezTo>
                    <a:pt x="3127" y="9388"/>
                    <a:pt x="2502" y="7856"/>
                    <a:pt x="2794" y="5893"/>
                  </a:cubicBezTo>
                  <a:cubicBezTo>
                    <a:pt x="3474" y="1331"/>
                    <a:pt x="7910" y="258"/>
                    <a:pt x="11804" y="258"/>
                  </a:cubicBezTo>
                  <a:cubicBezTo>
                    <a:pt x="14575" y="258"/>
                    <a:pt x="16092" y="951"/>
                    <a:pt x="17075" y="1675"/>
                  </a:cubicBezTo>
                  <a:cubicBezTo>
                    <a:pt x="17720" y="1096"/>
                    <a:pt x="19066" y="0"/>
                    <a:pt x="20658" y="0"/>
                  </a:cubicBezTo>
                  <a:lnTo>
                    <a:pt x="21247" y="0"/>
                  </a:lnTo>
                  <a:close/>
                  <a:moveTo>
                    <a:pt x="6386" y="16495"/>
                  </a:moveTo>
                  <a:cubicBezTo>
                    <a:pt x="5533" y="16495"/>
                    <a:pt x="4263" y="16727"/>
                    <a:pt x="4130" y="17622"/>
                  </a:cubicBezTo>
                  <a:cubicBezTo>
                    <a:pt x="3938" y="18890"/>
                    <a:pt x="5620" y="19030"/>
                    <a:pt x="8515" y="19030"/>
                  </a:cubicBezTo>
                  <a:cubicBezTo>
                    <a:pt x="11377" y="19030"/>
                    <a:pt x="14492" y="18712"/>
                    <a:pt x="14675" y="17471"/>
                  </a:cubicBezTo>
                  <a:cubicBezTo>
                    <a:pt x="14833" y="16402"/>
                    <a:pt x="14175" y="16461"/>
                    <a:pt x="10133" y="16485"/>
                  </a:cubicBezTo>
                  <a:close/>
                  <a:moveTo>
                    <a:pt x="15013" y="5921"/>
                  </a:moveTo>
                  <a:cubicBezTo>
                    <a:pt x="15364" y="3611"/>
                    <a:pt x="13045" y="2915"/>
                    <a:pt x="11101" y="2915"/>
                  </a:cubicBezTo>
                  <a:cubicBezTo>
                    <a:pt x="9094" y="2915"/>
                    <a:pt x="6748" y="3611"/>
                    <a:pt x="6402" y="5948"/>
                  </a:cubicBezTo>
                  <a:cubicBezTo>
                    <a:pt x="6039" y="8378"/>
                    <a:pt x="8217" y="8985"/>
                    <a:pt x="10165" y="8985"/>
                  </a:cubicBezTo>
                  <a:cubicBezTo>
                    <a:pt x="12114" y="8985"/>
                    <a:pt x="14675" y="8199"/>
                    <a:pt x="15013" y="5917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" name="Forme libre : forme 60"/>
            <p:cNvSpPr/>
            <p:nvPr/>
          </p:nvSpPr>
          <p:spPr>
            <a:xfrm>
              <a:off x="930852" y="409874"/>
              <a:ext cx="91480" cy="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6" h="21600" fill="norm" stroke="1" extrusionOk="0">
                  <a:moveTo>
                    <a:pt x="19254" y="14853"/>
                  </a:moveTo>
                  <a:cubicBezTo>
                    <a:pt x="18747" y="16507"/>
                    <a:pt x="15666" y="21600"/>
                    <a:pt x="8999" y="21600"/>
                  </a:cubicBezTo>
                  <a:cubicBezTo>
                    <a:pt x="2566" y="21600"/>
                    <a:pt x="-697" y="17075"/>
                    <a:pt x="126" y="10745"/>
                  </a:cubicBezTo>
                  <a:cubicBezTo>
                    <a:pt x="870" y="5016"/>
                    <a:pt x="4874" y="0"/>
                    <a:pt x="11507" y="0"/>
                  </a:cubicBezTo>
                  <a:cubicBezTo>
                    <a:pt x="18261" y="75"/>
                    <a:pt x="20903" y="4779"/>
                    <a:pt x="19947" y="12101"/>
                  </a:cubicBezTo>
                  <a:lnTo>
                    <a:pt x="4171" y="12101"/>
                  </a:lnTo>
                  <a:cubicBezTo>
                    <a:pt x="4171" y="13388"/>
                    <a:pt x="4261" y="17601"/>
                    <a:pt x="9354" y="17830"/>
                  </a:cubicBezTo>
                  <a:cubicBezTo>
                    <a:pt x="11967" y="17830"/>
                    <a:pt x="13890" y="16433"/>
                    <a:pt x="14706" y="14853"/>
                  </a:cubicBezTo>
                  <a:close/>
                  <a:moveTo>
                    <a:pt x="16001" y="8486"/>
                  </a:moveTo>
                  <a:cubicBezTo>
                    <a:pt x="15811" y="5053"/>
                    <a:pt x="13895" y="3772"/>
                    <a:pt x="10923" y="3772"/>
                  </a:cubicBezTo>
                  <a:cubicBezTo>
                    <a:pt x="8745" y="3772"/>
                    <a:pt x="6121" y="4602"/>
                    <a:pt x="4780" y="8486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96" name="Espace réservé pour une image  4" descr="Espace réservé pour une image  4"/>
          <p:cNvPicPr>
            <a:picLocks noChangeAspect="1"/>
          </p:cNvPicPr>
          <p:nvPr/>
        </p:nvPicPr>
        <p:blipFill>
          <a:blip r:embed="rId2">
            <a:extLst/>
          </a:blip>
          <a:srcRect l="4514" t="0" r="9265" b="0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Rectangle 43"/>
          <p:cNvSpPr/>
          <p:nvPr/>
        </p:nvSpPr>
        <p:spPr>
          <a:xfrm>
            <a:off x="0" y="3140967"/>
            <a:ext cx="12192000" cy="37170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33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8" name="Rectangle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72AE">
              <a:alpha val="8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01" name="Rectangle : coins arrondis 17"/>
          <p:cNvGrpSpPr/>
          <p:nvPr/>
        </p:nvGrpSpPr>
        <p:grpSpPr>
          <a:xfrm>
            <a:off x="3035660" y="2889015"/>
            <a:ext cx="6120680" cy="611327"/>
            <a:chOff x="0" y="0"/>
            <a:chExt cx="6120679" cy="611326"/>
          </a:xfrm>
        </p:grpSpPr>
        <p:sp>
          <p:nvSpPr>
            <p:cNvPr id="99" name="Rectangle aux angles arrondis"/>
            <p:cNvSpPr/>
            <p:nvPr/>
          </p:nvSpPr>
          <p:spPr>
            <a:xfrm>
              <a:off x="0" y="0"/>
              <a:ext cx="6120680" cy="611327"/>
            </a:xfrm>
            <a:prstGeom prst="roundRect">
              <a:avLst>
                <a:gd name="adj" fmla="val 50000"/>
              </a:avLst>
            </a:prstGeom>
            <a:solidFill>
              <a:srgbClr val="69C0B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" name="Présentation au Conseil d’administration"/>
            <p:cNvSpPr txBox="1"/>
            <p:nvPr/>
          </p:nvSpPr>
          <p:spPr>
            <a:xfrm>
              <a:off x="135245" y="75792"/>
              <a:ext cx="585019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Présentation au Conseil d’administration </a:t>
              </a:r>
            </a:p>
          </p:txBody>
        </p:sp>
      </p:grpSp>
      <p:sp>
        <p:nvSpPr>
          <p:cNvPr id="102" name="ZoneTexte 21"/>
          <p:cNvSpPr txBox="1"/>
          <p:nvPr/>
        </p:nvSpPr>
        <p:spPr>
          <a:xfrm>
            <a:off x="1641219" y="1675776"/>
            <a:ext cx="8909562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70000"/>
              </a:lnSpc>
              <a:defRPr b="1" sz="8000">
                <a:solidFill>
                  <a:srgbClr val="FFFFFF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lvl1pPr>
          </a:lstStyle>
          <a:p>
            <a:pPr/>
            <a:r>
              <a:t>Plan opérationnel</a:t>
            </a:r>
          </a:p>
        </p:txBody>
      </p:sp>
      <p:sp>
        <p:nvSpPr>
          <p:cNvPr id="103" name="ZoneTexte 27"/>
          <p:cNvSpPr txBox="1"/>
          <p:nvPr/>
        </p:nvSpPr>
        <p:spPr>
          <a:xfrm>
            <a:off x="3963478" y="6322767"/>
            <a:ext cx="426504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i="1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/>
            <a:r>
              <a:t>09 mars 2022</a:t>
            </a:r>
          </a:p>
        </p:txBody>
      </p:sp>
      <p:sp>
        <p:nvSpPr>
          <p:cNvPr id="104" name="ZoneTexte 28"/>
          <p:cNvSpPr txBox="1"/>
          <p:nvPr/>
        </p:nvSpPr>
        <p:spPr>
          <a:xfrm>
            <a:off x="4377523" y="3845793"/>
            <a:ext cx="3436953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400">
                <a:solidFill>
                  <a:srgbClr val="FFFFFF"/>
                </a:solidFill>
              </a:defRPr>
            </a:pPr>
            <a:r>
              <a:t>Marc De Paoli, </a:t>
            </a:r>
            <a:r>
              <a:rPr b="0" i="1"/>
              <a:t>administrateur délégué</a:t>
            </a:r>
          </a:p>
        </p:txBody>
      </p:sp>
      <p:grpSp>
        <p:nvGrpSpPr>
          <p:cNvPr id="115" name="Groupe 32"/>
          <p:cNvGrpSpPr/>
          <p:nvPr/>
        </p:nvGrpSpPr>
        <p:grpSpPr>
          <a:xfrm>
            <a:off x="10748790" y="6169793"/>
            <a:ext cx="1092728" cy="526409"/>
            <a:chOff x="36" y="-7"/>
            <a:chExt cx="1092727" cy="526408"/>
          </a:xfrm>
        </p:grpSpPr>
        <p:sp>
          <p:nvSpPr>
            <p:cNvPr id="105" name="Forme libre : forme 33"/>
            <p:cNvSpPr/>
            <p:nvPr/>
          </p:nvSpPr>
          <p:spPr>
            <a:xfrm>
              <a:off x="665128" y="-8"/>
              <a:ext cx="427637" cy="33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0028" fill="norm" stroke="1" extrusionOk="0">
                  <a:moveTo>
                    <a:pt x="20760" y="1799"/>
                  </a:moveTo>
                  <a:cubicBezTo>
                    <a:pt x="20088" y="9390"/>
                    <a:pt x="14812" y="18225"/>
                    <a:pt x="9136" y="19750"/>
                  </a:cubicBezTo>
                  <a:cubicBezTo>
                    <a:pt x="3459" y="21276"/>
                    <a:pt x="-599" y="16357"/>
                    <a:pt x="73" y="8765"/>
                  </a:cubicBezTo>
                  <a:cubicBezTo>
                    <a:pt x="73" y="8765"/>
                    <a:pt x="328" y="6683"/>
                    <a:pt x="1425" y="6388"/>
                  </a:cubicBezTo>
                  <a:cubicBezTo>
                    <a:pt x="2522" y="6093"/>
                    <a:pt x="2343" y="8503"/>
                    <a:pt x="2343" y="8503"/>
                  </a:cubicBezTo>
                  <a:cubicBezTo>
                    <a:pt x="1865" y="13902"/>
                    <a:pt x="4899" y="17364"/>
                    <a:pt x="9118" y="16231"/>
                  </a:cubicBezTo>
                  <a:cubicBezTo>
                    <a:pt x="13337" y="15099"/>
                    <a:pt x="17275" y="8354"/>
                    <a:pt x="17752" y="2954"/>
                  </a:cubicBezTo>
                  <a:cubicBezTo>
                    <a:pt x="17752" y="2954"/>
                    <a:pt x="17890" y="513"/>
                    <a:pt x="19638" y="43"/>
                  </a:cubicBezTo>
                  <a:cubicBezTo>
                    <a:pt x="21001" y="-324"/>
                    <a:pt x="20760" y="1799"/>
                    <a:pt x="20760" y="1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" name="Forme libre : forme 34"/>
            <p:cNvSpPr/>
            <p:nvPr/>
          </p:nvSpPr>
          <p:spPr>
            <a:xfrm>
              <a:off x="244286" y="70622"/>
              <a:ext cx="406869" cy="267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47" y="0"/>
                  </a:moveTo>
                  <a:lnTo>
                    <a:pt x="16957" y="8565"/>
                  </a:lnTo>
                  <a:lnTo>
                    <a:pt x="10336" y="8557"/>
                  </a:lnTo>
                  <a:lnTo>
                    <a:pt x="11126" y="0"/>
                  </a:lnTo>
                  <a:lnTo>
                    <a:pt x="7273" y="0"/>
                  </a:lnTo>
                  <a:lnTo>
                    <a:pt x="6482" y="8557"/>
                  </a:lnTo>
                  <a:lnTo>
                    <a:pt x="346" y="8557"/>
                  </a:lnTo>
                  <a:lnTo>
                    <a:pt x="0" y="12300"/>
                  </a:lnTo>
                  <a:lnTo>
                    <a:pt x="6137" y="12300"/>
                  </a:lnTo>
                  <a:lnTo>
                    <a:pt x="5278" y="21600"/>
                  </a:lnTo>
                  <a:lnTo>
                    <a:pt x="9132" y="21600"/>
                  </a:lnTo>
                  <a:lnTo>
                    <a:pt x="9989" y="12308"/>
                  </a:lnTo>
                  <a:lnTo>
                    <a:pt x="16611" y="12308"/>
                  </a:lnTo>
                  <a:lnTo>
                    <a:pt x="15755" y="21600"/>
                  </a:lnTo>
                  <a:lnTo>
                    <a:pt x="19606" y="21600"/>
                  </a:lnTo>
                  <a:lnTo>
                    <a:pt x="21600" y="0"/>
                  </a:lnTo>
                  <a:lnTo>
                    <a:pt x="1774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" name="Forme libre : forme 35"/>
            <p:cNvSpPr/>
            <p:nvPr/>
          </p:nvSpPr>
          <p:spPr>
            <a:xfrm>
              <a:off x="36" y="63122"/>
              <a:ext cx="342750" cy="347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0648" fill="norm" stroke="1" extrusionOk="0">
                  <a:moveTo>
                    <a:pt x="18296" y="3235"/>
                  </a:moveTo>
                  <a:cubicBezTo>
                    <a:pt x="11252" y="3802"/>
                    <a:pt x="5187" y="7650"/>
                    <a:pt x="4751" y="11830"/>
                  </a:cubicBezTo>
                  <a:cubicBezTo>
                    <a:pt x="4316" y="16010"/>
                    <a:pt x="9670" y="18937"/>
                    <a:pt x="16714" y="18368"/>
                  </a:cubicBezTo>
                  <a:cubicBezTo>
                    <a:pt x="16714" y="18368"/>
                    <a:pt x="18296" y="18261"/>
                    <a:pt x="18176" y="19403"/>
                  </a:cubicBezTo>
                  <a:cubicBezTo>
                    <a:pt x="18056" y="20545"/>
                    <a:pt x="16289" y="20522"/>
                    <a:pt x="16289" y="20522"/>
                  </a:cubicBezTo>
                  <a:cubicBezTo>
                    <a:pt x="6540" y="21407"/>
                    <a:pt x="-563" y="17546"/>
                    <a:pt x="35" y="11808"/>
                  </a:cubicBezTo>
                  <a:cubicBezTo>
                    <a:pt x="632" y="6069"/>
                    <a:pt x="8960" y="787"/>
                    <a:pt x="18631" y="7"/>
                  </a:cubicBezTo>
                  <a:cubicBezTo>
                    <a:pt x="18631" y="7"/>
                    <a:pt x="21037" y="-193"/>
                    <a:pt x="20869" y="1417"/>
                  </a:cubicBezTo>
                  <a:cubicBezTo>
                    <a:pt x="20712" y="2927"/>
                    <a:pt x="18417" y="3213"/>
                    <a:pt x="18417" y="3213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" name="Forme libre : forme 36"/>
            <p:cNvSpPr/>
            <p:nvPr/>
          </p:nvSpPr>
          <p:spPr>
            <a:xfrm>
              <a:off x="324450" y="382782"/>
              <a:ext cx="104779" cy="11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14281" y="19072"/>
                  </a:moveTo>
                  <a:cubicBezTo>
                    <a:pt x="13311" y="19854"/>
                    <a:pt x="11165" y="21600"/>
                    <a:pt x="7425" y="21600"/>
                  </a:cubicBezTo>
                  <a:cubicBezTo>
                    <a:pt x="2810" y="21600"/>
                    <a:pt x="-689" y="18464"/>
                    <a:pt x="115" y="13186"/>
                  </a:cubicBezTo>
                  <a:cubicBezTo>
                    <a:pt x="843" y="8459"/>
                    <a:pt x="4747" y="4986"/>
                    <a:pt x="10123" y="4986"/>
                  </a:cubicBezTo>
                  <a:cubicBezTo>
                    <a:pt x="13250" y="4986"/>
                    <a:pt x="14612" y="6030"/>
                    <a:pt x="16052" y="7133"/>
                  </a:cubicBezTo>
                  <a:lnTo>
                    <a:pt x="17145" y="0"/>
                  </a:lnTo>
                  <a:lnTo>
                    <a:pt x="20911" y="0"/>
                  </a:lnTo>
                  <a:lnTo>
                    <a:pt x="17677" y="21080"/>
                  </a:lnTo>
                  <a:lnTo>
                    <a:pt x="13977" y="21080"/>
                  </a:lnTo>
                  <a:close/>
                  <a:moveTo>
                    <a:pt x="15582" y="10202"/>
                  </a:moveTo>
                  <a:cubicBezTo>
                    <a:pt x="14566" y="9300"/>
                    <a:pt x="13205" y="8054"/>
                    <a:pt x="10475" y="8054"/>
                  </a:cubicBezTo>
                  <a:cubicBezTo>
                    <a:pt x="7588" y="8054"/>
                    <a:pt x="4468" y="9795"/>
                    <a:pt x="3928" y="13304"/>
                  </a:cubicBezTo>
                  <a:cubicBezTo>
                    <a:pt x="3404" y="16725"/>
                    <a:pt x="5829" y="18519"/>
                    <a:pt x="8747" y="18519"/>
                  </a:cubicBezTo>
                  <a:cubicBezTo>
                    <a:pt x="11327" y="18519"/>
                    <a:pt x="13029" y="17332"/>
                    <a:pt x="14654" y="1625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" name="Forme libre : forme 37"/>
            <p:cNvSpPr/>
            <p:nvPr/>
          </p:nvSpPr>
          <p:spPr>
            <a:xfrm>
              <a:off x="433240" y="409874"/>
              <a:ext cx="91485" cy="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7" h="21600" fill="norm" stroke="1" extrusionOk="0">
                  <a:moveTo>
                    <a:pt x="19256" y="14853"/>
                  </a:moveTo>
                  <a:cubicBezTo>
                    <a:pt x="18739" y="16507"/>
                    <a:pt x="15664" y="21600"/>
                    <a:pt x="8997" y="21600"/>
                  </a:cubicBezTo>
                  <a:cubicBezTo>
                    <a:pt x="2564" y="21600"/>
                    <a:pt x="-699" y="17075"/>
                    <a:pt x="125" y="10745"/>
                  </a:cubicBezTo>
                  <a:cubicBezTo>
                    <a:pt x="872" y="5016"/>
                    <a:pt x="4875" y="0"/>
                    <a:pt x="11503" y="0"/>
                  </a:cubicBezTo>
                  <a:cubicBezTo>
                    <a:pt x="18264" y="75"/>
                    <a:pt x="20901" y="4779"/>
                    <a:pt x="19948" y="12101"/>
                  </a:cubicBezTo>
                  <a:lnTo>
                    <a:pt x="4171" y="12101"/>
                  </a:lnTo>
                  <a:cubicBezTo>
                    <a:pt x="4171" y="13388"/>
                    <a:pt x="4257" y="17601"/>
                    <a:pt x="9354" y="17830"/>
                  </a:cubicBezTo>
                  <a:cubicBezTo>
                    <a:pt x="11967" y="17830"/>
                    <a:pt x="13887" y="16433"/>
                    <a:pt x="14701" y="14853"/>
                  </a:cubicBezTo>
                  <a:close/>
                  <a:moveTo>
                    <a:pt x="16001" y="8486"/>
                  </a:moveTo>
                  <a:cubicBezTo>
                    <a:pt x="15809" y="5053"/>
                    <a:pt x="13900" y="3777"/>
                    <a:pt x="10914" y="3777"/>
                  </a:cubicBezTo>
                  <a:cubicBezTo>
                    <a:pt x="8736" y="3777"/>
                    <a:pt x="6117" y="4608"/>
                    <a:pt x="4773" y="849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" name="Forme libre : forme 38"/>
            <p:cNvSpPr/>
            <p:nvPr/>
          </p:nvSpPr>
          <p:spPr>
            <a:xfrm>
              <a:off x="569454" y="382752"/>
              <a:ext cx="104631" cy="11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5" y="0"/>
                  </a:moveTo>
                  <a:lnTo>
                    <a:pt x="7804" y="0"/>
                  </a:lnTo>
                  <a:lnTo>
                    <a:pt x="5042" y="17857"/>
                  </a:lnTo>
                  <a:lnTo>
                    <a:pt x="21600" y="17857"/>
                  </a:lnTo>
                  <a:lnTo>
                    <a:pt x="2102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" name="Forme libre : forme 39"/>
            <p:cNvSpPr/>
            <p:nvPr/>
          </p:nvSpPr>
          <p:spPr>
            <a:xfrm>
              <a:off x="684980" y="379914"/>
              <a:ext cx="35467" cy="11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78" y="6032"/>
                  </a:moveTo>
                  <a:lnTo>
                    <a:pt x="18776" y="6032"/>
                  </a:lnTo>
                  <a:lnTo>
                    <a:pt x="11488" y="21600"/>
                  </a:lnTo>
                  <a:lnTo>
                    <a:pt x="0" y="21600"/>
                  </a:lnTo>
                  <a:close/>
                  <a:moveTo>
                    <a:pt x="10116" y="0"/>
                  </a:moveTo>
                  <a:lnTo>
                    <a:pt x="21600" y="0"/>
                  </a:lnTo>
                  <a:lnTo>
                    <a:pt x="20097" y="3189"/>
                  </a:lnTo>
                  <a:lnTo>
                    <a:pt x="8608" y="318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" name="Forme libre : forme 40"/>
            <p:cNvSpPr/>
            <p:nvPr/>
          </p:nvSpPr>
          <p:spPr>
            <a:xfrm>
              <a:off x="727819" y="377868"/>
              <a:ext cx="91505" cy="12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9256" y="16617"/>
                  </a:moveTo>
                  <a:cubicBezTo>
                    <a:pt x="18749" y="17839"/>
                    <a:pt x="15665" y="21600"/>
                    <a:pt x="9005" y="21600"/>
                  </a:cubicBezTo>
                  <a:cubicBezTo>
                    <a:pt x="2573" y="21600"/>
                    <a:pt x="-695" y="18258"/>
                    <a:pt x="124" y="13584"/>
                  </a:cubicBezTo>
                  <a:cubicBezTo>
                    <a:pt x="871" y="9353"/>
                    <a:pt x="4875" y="5649"/>
                    <a:pt x="11506" y="5649"/>
                  </a:cubicBezTo>
                  <a:cubicBezTo>
                    <a:pt x="18276" y="5705"/>
                    <a:pt x="20905" y="9178"/>
                    <a:pt x="19950" y="14585"/>
                  </a:cubicBezTo>
                  <a:lnTo>
                    <a:pt x="4181" y="14585"/>
                  </a:lnTo>
                  <a:cubicBezTo>
                    <a:pt x="4181" y="15536"/>
                    <a:pt x="4267" y="18647"/>
                    <a:pt x="9362" y="18816"/>
                  </a:cubicBezTo>
                  <a:cubicBezTo>
                    <a:pt x="11974" y="18816"/>
                    <a:pt x="13901" y="17785"/>
                    <a:pt x="14707" y="16617"/>
                  </a:cubicBezTo>
                  <a:close/>
                  <a:moveTo>
                    <a:pt x="15995" y="11916"/>
                  </a:moveTo>
                  <a:cubicBezTo>
                    <a:pt x="15807" y="9380"/>
                    <a:pt x="13898" y="8434"/>
                    <a:pt x="10917" y="8434"/>
                  </a:cubicBezTo>
                  <a:cubicBezTo>
                    <a:pt x="8743" y="8434"/>
                    <a:pt x="6121" y="9048"/>
                    <a:pt x="4780" y="11916"/>
                  </a:cubicBezTo>
                  <a:close/>
                  <a:moveTo>
                    <a:pt x="7145" y="0"/>
                  </a:moveTo>
                  <a:lnTo>
                    <a:pt x="11809" y="0"/>
                  </a:lnTo>
                  <a:lnTo>
                    <a:pt x="14759" y="3980"/>
                  </a:lnTo>
                  <a:lnTo>
                    <a:pt x="11809" y="39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" name="Forme libre : forme 41"/>
            <p:cNvSpPr/>
            <p:nvPr/>
          </p:nvSpPr>
          <p:spPr>
            <a:xfrm>
              <a:off x="821392" y="408490"/>
              <a:ext cx="109668" cy="11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775" y="3289"/>
                  </a:moveTo>
                  <a:cubicBezTo>
                    <a:pt x="20463" y="3205"/>
                    <a:pt x="19903" y="3008"/>
                    <a:pt x="19482" y="3063"/>
                  </a:cubicBezTo>
                  <a:cubicBezTo>
                    <a:pt x="19059" y="3082"/>
                    <a:pt x="18643" y="3178"/>
                    <a:pt x="18258" y="3344"/>
                  </a:cubicBezTo>
                  <a:cubicBezTo>
                    <a:pt x="18449" y="3660"/>
                    <a:pt x="18810" y="4585"/>
                    <a:pt x="18613" y="5914"/>
                  </a:cubicBezTo>
                  <a:cubicBezTo>
                    <a:pt x="17981" y="10140"/>
                    <a:pt x="13921" y="11635"/>
                    <a:pt x="9739" y="11635"/>
                  </a:cubicBezTo>
                  <a:cubicBezTo>
                    <a:pt x="8264" y="11635"/>
                    <a:pt x="7148" y="11402"/>
                    <a:pt x="6480" y="11144"/>
                  </a:cubicBezTo>
                  <a:cubicBezTo>
                    <a:pt x="6033" y="11402"/>
                    <a:pt x="5373" y="11839"/>
                    <a:pt x="5288" y="12384"/>
                  </a:cubicBezTo>
                  <a:cubicBezTo>
                    <a:pt x="5203" y="12929"/>
                    <a:pt x="5504" y="13308"/>
                    <a:pt x="8695" y="13280"/>
                  </a:cubicBezTo>
                  <a:lnTo>
                    <a:pt x="13676" y="13280"/>
                  </a:lnTo>
                  <a:cubicBezTo>
                    <a:pt x="17227" y="13394"/>
                    <a:pt x="19140" y="14407"/>
                    <a:pt x="18777" y="16833"/>
                  </a:cubicBezTo>
                  <a:cubicBezTo>
                    <a:pt x="18226" y="20532"/>
                    <a:pt x="12551" y="21600"/>
                    <a:pt x="7774" y="21600"/>
                  </a:cubicBezTo>
                  <a:cubicBezTo>
                    <a:pt x="3352" y="21600"/>
                    <a:pt x="-353" y="20735"/>
                    <a:pt x="27" y="18160"/>
                  </a:cubicBezTo>
                  <a:cubicBezTo>
                    <a:pt x="298" y="16313"/>
                    <a:pt x="2022" y="16047"/>
                    <a:pt x="3567" y="15765"/>
                  </a:cubicBezTo>
                  <a:lnTo>
                    <a:pt x="3577" y="15710"/>
                  </a:lnTo>
                  <a:cubicBezTo>
                    <a:pt x="2236" y="15593"/>
                    <a:pt x="1310" y="14865"/>
                    <a:pt x="1548" y="13315"/>
                  </a:cubicBezTo>
                  <a:cubicBezTo>
                    <a:pt x="1786" y="11766"/>
                    <a:pt x="3460" y="10572"/>
                    <a:pt x="4753" y="10398"/>
                  </a:cubicBezTo>
                  <a:lnTo>
                    <a:pt x="4753" y="10341"/>
                  </a:lnTo>
                  <a:cubicBezTo>
                    <a:pt x="3127" y="9388"/>
                    <a:pt x="2502" y="7856"/>
                    <a:pt x="2794" y="5893"/>
                  </a:cubicBezTo>
                  <a:cubicBezTo>
                    <a:pt x="3474" y="1331"/>
                    <a:pt x="7910" y="258"/>
                    <a:pt x="11804" y="258"/>
                  </a:cubicBezTo>
                  <a:cubicBezTo>
                    <a:pt x="14575" y="258"/>
                    <a:pt x="16092" y="951"/>
                    <a:pt x="17075" y="1675"/>
                  </a:cubicBezTo>
                  <a:cubicBezTo>
                    <a:pt x="17720" y="1096"/>
                    <a:pt x="19066" y="0"/>
                    <a:pt x="20658" y="0"/>
                  </a:cubicBezTo>
                  <a:lnTo>
                    <a:pt x="21247" y="0"/>
                  </a:lnTo>
                  <a:close/>
                  <a:moveTo>
                    <a:pt x="6386" y="16495"/>
                  </a:moveTo>
                  <a:cubicBezTo>
                    <a:pt x="5533" y="16495"/>
                    <a:pt x="4263" y="16727"/>
                    <a:pt x="4130" y="17622"/>
                  </a:cubicBezTo>
                  <a:cubicBezTo>
                    <a:pt x="3938" y="18890"/>
                    <a:pt x="5620" y="19030"/>
                    <a:pt x="8515" y="19030"/>
                  </a:cubicBezTo>
                  <a:cubicBezTo>
                    <a:pt x="11377" y="19030"/>
                    <a:pt x="14492" y="18712"/>
                    <a:pt x="14675" y="17471"/>
                  </a:cubicBezTo>
                  <a:cubicBezTo>
                    <a:pt x="14833" y="16402"/>
                    <a:pt x="14175" y="16461"/>
                    <a:pt x="10133" y="16485"/>
                  </a:cubicBezTo>
                  <a:close/>
                  <a:moveTo>
                    <a:pt x="15013" y="5921"/>
                  </a:moveTo>
                  <a:cubicBezTo>
                    <a:pt x="15364" y="3611"/>
                    <a:pt x="13045" y="2915"/>
                    <a:pt x="11101" y="2915"/>
                  </a:cubicBezTo>
                  <a:cubicBezTo>
                    <a:pt x="9094" y="2915"/>
                    <a:pt x="6748" y="3611"/>
                    <a:pt x="6402" y="5948"/>
                  </a:cubicBezTo>
                  <a:cubicBezTo>
                    <a:pt x="6039" y="8378"/>
                    <a:pt x="8217" y="8985"/>
                    <a:pt x="10165" y="8985"/>
                  </a:cubicBezTo>
                  <a:cubicBezTo>
                    <a:pt x="12114" y="8985"/>
                    <a:pt x="14675" y="8199"/>
                    <a:pt x="15013" y="591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" name="Forme libre : forme 42"/>
            <p:cNvSpPr/>
            <p:nvPr/>
          </p:nvSpPr>
          <p:spPr>
            <a:xfrm>
              <a:off x="930852" y="409874"/>
              <a:ext cx="91480" cy="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6" h="21600" fill="norm" stroke="1" extrusionOk="0">
                  <a:moveTo>
                    <a:pt x="19254" y="14853"/>
                  </a:moveTo>
                  <a:cubicBezTo>
                    <a:pt x="18747" y="16507"/>
                    <a:pt x="15666" y="21600"/>
                    <a:pt x="8999" y="21600"/>
                  </a:cubicBezTo>
                  <a:cubicBezTo>
                    <a:pt x="2566" y="21600"/>
                    <a:pt x="-697" y="17075"/>
                    <a:pt x="126" y="10745"/>
                  </a:cubicBezTo>
                  <a:cubicBezTo>
                    <a:pt x="870" y="5016"/>
                    <a:pt x="4874" y="0"/>
                    <a:pt x="11507" y="0"/>
                  </a:cubicBezTo>
                  <a:cubicBezTo>
                    <a:pt x="18261" y="75"/>
                    <a:pt x="20903" y="4779"/>
                    <a:pt x="19947" y="12101"/>
                  </a:cubicBezTo>
                  <a:lnTo>
                    <a:pt x="4171" y="12101"/>
                  </a:lnTo>
                  <a:cubicBezTo>
                    <a:pt x="4171" y="13388"/>
                    <a:pt x="4261" y="17601"/>
                    <a:pt x="9354" y="17830"/>
                  </a:cubicBezTo>
                  <a:cubicBezTo>
                    <a:pt x="11967" y="17830"/>
                    <a:pt x="13890" y="16433"/>
                    <a:pt x="14706" y="14853"/>
                  </a:cubicBezTo>
                  <a:close/>
                  <a:moveTo>
                    <a:pt x="16001" y="8486"/>
                  </a:moveTo>
                  <a:cubicBezTo>
                    <a:pt x="15811" y="5053"/>
                    <a:pt x="13895" y="3772"/>
                    <a:pt x="10923" y="3772"/>
                  </a:cubicBezTo>
                  <a:cubicBezTo>
                    <a:pt x="8745" y="3772"/>
                    <a:pt x="6121" y="4602"/>
                    <a:pt x="4780" y="848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16" name="Connecteur droit 2"/>
          <p:cNvSpPr/>
          <p:nvPr/>
        </p:nvSpPr>
        <p:spPr>
          <a:xfrm>
            <a:off x="5303911" y="6293248"/>
            <a:ext cx="1656185" cy="1"/>
          </a:xfrm>
          <a:prstGeom prst="line">
            <a:avLst/>
          </a:prstGeom>
          <a:ln w="6350">
            <a:solidFill>
              <a:srgbClr val="FFFFFF">
                <a:alpha val="70000"/>
              </a:srgbClr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itre">
    <p:bg>
      <p:bgPr>
        <a:solidFill>
          <a:srgbClr val="CEE3F4">
            <a:alpha val="2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e 61"/>
          <p:cNvGrpSpPr/>
          <p:nvPr/>
        </p:nvGrpSpPr>
        <p:grpSpPr>
          <a:xfrm>
            <a:off x="10748790" y="6169793"/>
            <a:ext cx="1092728" cy="526409"/>
            <a:chOff x="36" y="-7"/>
            <a:chExt cx="1092727" cy="526408"/>
          </a:xfrm>
        </p:grpSpPr>
        <p:sp>
          <p:nvSpPr>
            <p:cNvPr id="124" name="Forme libre : forme 51"/>
            <p:cNvSpPr/>
            <p:nvPr/>
          </p:nvSpPr>
          <p:spPr>
            <a:xfrm>
              <a:off x="665128" y="-8"/>
              <a:ext cx="427637" cy="33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0028" fill="norm" stroke="1" extrusionOk="0">
                  <a:moveTo>
                    <a:pt x="20760" y="1799"/>
                  </a:moveTo>
                  <a:cubicBezTo>
                    <a:pt x="20088" y="9390"/>
                    <a:pt x="14812" y="18225"/>
                    <a:pt x="9136" y="19750"/>
                  </a:cubicBezTo>
                  <a:cubicBezTo>
                    <a:pt x="3459" y="21276"/>
                    <a:pt x="-599" y="16357"/>
                    <a:pt x="73" y="8765"/>
                  </a:cubicBezTo>
                  <a:cubicBezTo>
                    <a:pt x="73" y="8765"/>
                    <a:pt x="328" y="6683"/>
                    <a:pt x="1425" y="6388"/>
                  </a:cubicBezTo>
                  <a:cubicBezTo>
                    <a:pt x="2522" y="6093"/>
                    <a:pt x="2343" y="8503"/>
                    <a:pt x="2343" y="8503"/>
                  </a:cubicBezTo>
                  <a:cubicBezTo>
                    <a:pt x="1865" y="13902"/>
                    <a:pt x="4899" y="17364"/>
                    <a:pt x="9118" y="16231"/>
                  </a:cubicBezTo>
                  <a:cubicBezTo>
                    <a:pt x="13337" y="15099"/>
                    <a:pt x="17275" y="8354"/>
                    <a:pt x="17752" y="2954"/>
                  </a:cubicBezTo>
                  <a:cubicBezTo>
                    <a:pt x="17752" y="2954"/>
                    <a:pt x="17890" y="513"/>
                    <a:pt x="19638" y="43"/>
                  </a:cubicBezTo>
                  <a:cubicBezTo>
                    <a:pt x="21001" y="-324"/>
                    <a:pt x="20760" y="1799"/>
                    <a:pt x="20760" y="1799"/>
                  </a:cubicBezTo>
                  <a:close/>
                </a:path>
              </a:pathLst>
            </a:custGeom>
            <a:solidFill>
              <a:srgbClr val="69C0B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" name="Forme libre : forme 52"/>
            <p:cNvSpPr/>
            <p:nvPr/>
          </p:nvSpPr>
          <p:spPr>
            <a:xfrm>
              <a:off x="244286" y="70622"/>
              <a:ext cx="406869" cy="267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47" y="0"/>
                  </a:moveTo>
                  <a:lnTo>
                    <a:pt x="16957" y="8565"/>
                  </a:lnTo>
                  <a:lnTo>
                    <a:pt x="10336" y="8557"/>
                  </a:lnTo>
                  <a:lnTo>
                    <a:pt x="11126" y="0"/>
                  </a:lnTo>
                  <a:lnTo>
                    <a:pt x="7273" y="0"/>
                  </a:lnTo>
                  <a:lnTo>
                    <a:pt x="6482" y="8557"/>
                  </a:lnTo>
                  <a:lnTo>
                    <a:pt x="346" y="8557"/>
                  </a:lnTo>
                  <a:lnTo>
                    <a:pt x="0" y="12300"/>
                  </a:lnTo>
                  <a:lnTo>
                    <a:pt x="6137" y="12300"/>
                  </a:lnTo>
                  <a:lnTo>
                    <a:pt x="5278" y="21600"/>
                  </a:lnTo>
                  <a:lnTo>
                    <a:pt x="9132" y="21600"/>
                  </a:lnTo>
                  <a:lnTo>
                    <a:pt x="9989" y="12308"/>
                  </a:lnTo>
                  <a:lnTo>
                    <a:pt x="16611" y="12308"/>
                  </a:lnTo>
                  <a:lnTo>
                    <a:pt x="15755" y="21600"/>
                  </a:lnTo>
                  <a:lnTo>
                    <a:pt x="19606" y="21600"/>
                  </a:lnTo>
                  <a:lnTo>
                    <a:pt x="21600" y="0"/>
                  </a:lnTo>
                  <a:lnTo>
                    <a:pt x="17747" y="0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" name="Forme libre : forme 53"/>
            <p:cNvSpPr/>
            <p:nvPr/>
          </p:nvSpPr>
          <p:spPr>
            <a:xfrm>
              <a:off x="36" y="63122"/>
              <a:ext cx="342750" cy="347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0648" fill="norm" stroke="1" extrusionOk="0">
                  <a:moveTo>
                    <a:pt x="18296" y="3235"/>
                  </a:moveTo>
                  <a:cubicBezTo>
                    <a:pt x="11252" y="3802"/>
                    <a:pt x="5187" y="7650"/>
                    <a:pt x="4751" y="11830"/>
                  </a:cubicBezTo>
                  <a:cubicBezTo>
                    <a:pt x="4316" y="16010"/>
                    <a:pt x="9670" y="18937"/>
                    <a:pt x="16714" y="18368"/>
                  </a:cubicBezTo>
                  <a:cubicBezTo>
                    <a:pt x="16714" y="18368"/>
                    <a:pt x="18296" y="18261"/>
                    <a:pt x="18176" y="19403"/>
                  </a:cubicBezTo>
                  <a:cubicBezTo>
                    <a:pt x="18056" y="20545"/>
                    <a:pt x="16289" y="20522"/>
                    <a:pt x="16289" y="20522"/>
                  </a:cubicBezTo>
                  <a:cubicBezTo>
                    <a:pt x="6540" y="21407"/>
                    <a:pt x="-563" y="17546"/>
                    <a:pt x="35" y="11808"/>
                  </a:cubicBezTo>
                  <a:cubicBezTo>
                    <a:pt x="632" y="6069"/>
                    <a:pt x="8960" y="787"/>
                    <a:pt x="18631" y="7"/>
                  </a:cubicBezTo>
                  <a:cubicBezTo>
                    <a:pt x="18631" y="7"/>
                    <a:pt x="21037" y="-193"/>
                    <a:pt x="20869" y="1417"/>
                  </a:cubicBezTo>
                  <a:cubicBezTo>
                    <a:pt x="20712" y="2927"/>
                    <a:pt x="18417" y="3213"/>
                    <a:pt x="18417" y="3213"/>
                  </a:cubicBezTo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" name="Forme libre : forme 54"/>
            <p:cNvSpPr/>
            <p:nvPr/>
          </p:nvSpPr>
          <p:spPr>
            <a:xfrm>
              <a:off x="324450" y="382782"/>
              <a:ext cx="104779" cy="11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14281" y="19072"/>
                  </a:moveTo>
                  <a:cubicBezTo>
                    <a:pt x="13311" y="19854"/>
                    <a:pt x="11165" y="21600"/>
                    <a:pt x="7425" y="21600"/>
                  </a:cubicBezTo>
                  <a:cubicBezTo>
                    <a:pt x="2810" y="21600"/>
                    <a:pt x="-689" y="18464"/>
                    <a:pt x="115" y="13186"/>
                  </a:cubicBezTo>
                  <a:cubicBezTo>
                    <a:pt x="843" y="8459"/>
                    <a:pt x="4747" y="4986"/>
                    <a:pt x="10123" y="4986"/>
                  </a:cubicBezTo>
                  <a:cubicBezTo>
                    <a:pt x="13250" y="4986"/>
                    <a:pt x="14612" y="6030"/>
                    <a:pt x="16052" y="7133"/>
                  </a:cubicBezTo>
                  <a:lnTo>
                    <a:pt x="17145" y="0"/>
                  </a:lnTo>
                  <a:lnTo>
                    <a:pt x="20911" y="0"/>
                  </a:lnTo>
                  <a:lnTo>
                    <a:pt x="17677" y="21080"/>
                  </a:lnTo>
                  <a:lnTo>
                    <a:pt x="13977" y="21080"/>
                  </a:lnTo>
                  <a:close/>
                  <a:moveTo>
                    <a:pt x="15582" y="10202"/>
                  </a:moveTo>
                  <a:cubicBezTo>
                    <a:pt x="14566" y="9300"/>
                    <a:pt x="13205" y="8054"/>
                    <a:pt x="10475" y="8054"/>
                  </a:cubicBezTo>
                  <a:cubicBezTo>
                    <a:pt x="7588" y="8054"/>
                    <a:pt x="4468" y="9795"/>
                    <a:pt x="3928" y="13304"/>
                  </a:cubicBezTo>
                  <a:cubicBezTo>
                    <a:pt x="3404" y="16725"/>
                    <a:pt x="5829" y="18519"/>
                    <a:pt x="8747" y="18519"/>
                  </a:cubicBezTo>
                  <a:cubicBezTo>
                    <a:pt x="11327" y="18519"/>
                    <a:pt x="13029" y="17332"/>
                    <a:pt x="14654" y="16257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" name="Forme libre : forme 55"/>
            <p:cNvSpPr/>
            <p:nvPr/>
          </p:nvSpPr>
          <p:spPr>
            <a:xfrm>
              <a:off x="433240" y="409874"/>
              <a:ext cx="91485" cy="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7" h="21600" fill="norm" stroke="1" extrusionOk="0">
                  <a:moveTo>
                    <a:pt x="19256" y="14853"/>
                  </a:moveTo>
                  <a:cubicBezTo>
                    <a:pt x="18739" y="16507"/>
                    <a:pt x="15664" y="21600"/>
                    <a:pt x="8997" y="21600"/>
                  </a:cubicBezTo>
                  <a:cubicBezTo>
                    <a:pt x="2564" y="21600"/>
                    <a:pt x="-699" y="17075"/>
                    <a:pt x="125" y="10745"/>
                  </a:cubicBezTo>
                  <a:cubicBezTo>
                    <a:pt x="872" y="5016"/>
                    <a:pt x="4875" y="0"/>
                    <a:pt x="11503" y="0"/>
                  </a:cubicBezTo>
                  <a:cubicBezTo>
                    <a:pt x="18264" y="75"/>
                    <a:pt x="20901" y="4779"/>
                    <a:pt x="19948" y="12101"/>
                  </a:cubicBezTo>
                  <a:lnTo>
                    <a:pt x="4171" y="12101"/>
                  </a:lnTo>
                  <a:cubicBezTo>
                    <a:pt x="4171" y="13388"/>
                    <a:pt x="4257" y="17601"/>
                    <a:pt x="9354" y="17830"/>
                  </a:cubicBezTo>
                  <a:cubicBezTo>
                    <a:pt x="11967" y="17830"/>
                    <a:pt x="13887" y="16433"/>
                    <a:pt x="14701" y="14853"/>
                  </a:cubicBezTo>
                  <a:close/>
                  <a:moveTo>
                    <a:pt x="16001" y="8486"/>
                  </a:moveTo>
                  <a:cubicBezTo>
                    <a:pt x="15809" y="5053"/>
                    <a:pt x="13900" y="3777"/>
                    <a:pt x="10914" y="3777"/>
                  </a:cubicBezTo>
                  <a:cubicBezTo>
                    <a:pt x="8736" y="3777"/>
                    <a:pt x="6117" y="4608"/>
                    <a:pt x="4773" y="8491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" name="Forme libre : forme 56"/>
            <p:cNvSpPr/>
            <p:nvPr/>
          </p:nvSpPr>
          <p:spPr>
            <a:xfrm>
              <a:off x="569454" y="382752"/>
              <a:ext cx="104631" cy="11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5" y="0"/>
                  </a:moveTo>
                  <a:lnTo>
                    <a:pt x="7804" y="0"/>
                  </a:lnTo>
                  <a:lnTo>
                    <a:pt x="5042" y="17857"/>
                  </a:lnTo>
                  <a:lnTo>
                    <a:pt x="21600" y="17857"/>
                  </a:lnTo>
                  <a:lnTo>
                    <a:pt x="2102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" name="Forme libre : forme 57"/>
            <p:cNvSpPr/>
            <p:nvPr/>
          </p:nvSpPr>
          <p:spPr>
            <a:xfrm>
              <a:off x="684980" y="379914"/>
              <a:ext cx="35467" cy="11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78" y="6032"/>
                  </a:moveTo>
                  <a:lnTo>
                    <a:pt x="18776" y="6032"/>
                  </a:lnTo>
                  <a:lnTo>
                    <a:pt x="11488" y="21600"/>
                  </a:lnTo>
                  <a:lnTo>
                    <a:pt x="0" y="21600"/>
                  </a:lnTo>
                  <a:close/>
                  <a:moveTo>
                    <a:pt x="10116" y="0"/>
                  </a:moveTo>
                  <a:lnTo>
                    <a:pt x="21600" y="0"/>
                  </a:lnTo>
                  <a:lnTo>
                    <a:pt x="20097" y="3189"/>
                  </a:lnTo>
                  <a:lnTo>
                    <a:pt x="8608" y="3189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" name="Forme libre : forme 58"/>
            <p:cNvSpPr/>
            <p:nvPr/>
          </p:nvSpPr>
          <p:spPr>
            <a:xfrm>
              <a:off x="727819" y="377868"/>
              <a:ext cx="91505" cy="12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9256" y="16617"/>
                  </a:moveTo>
                  <a:cubicBezTo>
                    <a:pt x="18749" y="17839"/>
                    <a:pt x="15665" y="21600"/>
                    <a:pt x="9005" y="21600"/>
                  </a:cubicBezTo>
                  <a:cubicBezTo>
                    <a:pt x="2573" y="21600"/>
                    <a:pt x="-695" y="18258"/>
                    <a:pt x="124" y="13584"/>
                  </a:cubicBezTo>
                  <a:cubicBezTo>
                    <a:pt x="871" y="9353"/>
                    <a:pt x="4875" y="5649"/>
                    <a:pt x="11506" y="5649"/>
                  </a:cubicBezTo>
                  <a:cubicBezTo>
                    <a:pt x="18276" y="5705"/>
                    <a:pt x="20905" y="9178"/>
                    <a:pt x="19950" y="14585"/>
                  </a:cubicBezTo>
                  <a:lnTo>
                    <a:pt x="4181" y="14585"/>
                  </a:lnTo>
                  <a:cubicBezTo>
                    <a:pt x="4181" y="15536"/>
                    <a:pt x="4267" y="18647"/>
                    <a:pt x="9362" y="18816"/>
                  </a:cubicBezTo>
                  <a:cubicBezTo>
                    <a:pt x="11974" y="18816"/>
                    <a:pt x="13901" y="17785"/>
                    <a:pt x="14707" y="16617"/>
                  </a:cubicBezTo>
                  <a:close/>
                  <a:moveTo>
                    <a:pt x="15995" y="11916"/>
                  </a:moveTo>
                  <a:cubicBezTo>
                    <a:pt x="15807" y="9380"/>
                    <a:pt x="13898" y="8434"/>
                    <a:pt x="10917" y="8434"/>
                  </a:cubicBezTo>
                  <a:cubicBezTo>
                    <a:pt x="8743" y="8434"/>
                    <a:pt x="6121" y="9048"/>
                    <a:pt x="4780" y="11916"/>
                  </a:cubicBezTo>
                  <a:close/>
                  <a:moveTo>
                    <a:pt x="7145" y="0"/>
                  </a:moveTo>
                  <a:lnTo>
                    <a:pt x="11809" y="0"/>
                  </a:lnTo>
                  <a:lnTo>
                    <a:pt x="14759" y="3980"/>
                  </a:lnTo>
                  <a:lnTo>
                    <a:pt x="11809" y="3980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" name="Forme libre : forme 59"/>
            <p:cNvSpPr/>
            <p:nvPr/>
          </p:nvSpPr>
          <p:spPr>
            <a:xfrm>
              <a:off x="821392" y="408490"/>
              <a:ext cx="109668" cy="11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775" y="3289"/>
                  </a:moveTo>
                  <a:cubicBezTo>
                    <a:pt x="20463" y="3205"/>
                    <a:pt x="19903" y="3008"/>
                    <a:pt x="19482" y="3063"/>
                  </a:cubicBezTo>
                  <a:cubicBezTo>
                    <a:pt x="19059" y="3082"/>
                    <a:pt x="18643" y="3178"/>
                    <a:pt x="18258" y="3344"/>
                  </a:cubicBezTo>
                  <a:cubicBezTo>
                    <a:pt x="18449" y="3660"/>
                    <a:pt x="18810" y="4585"/>
                    <a:pt x="18613" y="5914"/>
                  </a:cubicBezTo>
                  <a:cubicBezTo>
                    <a:pt x="17981" y="10140"/>
                    <a:pt x="13921" y="11635"/>
                    <a:pt x="9739" y="11635"/>
                  </a:cubicBezTo>
                  <a:cubicBezTo>
                    <a:pt x="8264" y="11635"/>
                    <a:pt x="7148" y="11402"/>
                    <a:pt x="6480" y="11144"/>
                  </a:cubicBezTo>
                  <a:cubicBezTo>
                    <a:pt x="6033" y="11402"/>
                    <a:pt x="5373" y="11839"/>
                    <a:pt x="5288" y="12384"/>
                  </a:cubicBezTo>
                  <a:cubicBezTo>
                    <a:pt x="5203" y="12929"/>
                    <a:pt x="5504" y="13308"/>
                    <a:pt x="8695" y="13280"/>
                  </a:cubicBezTo>
                  <a:lnTo>
                    <a:pt x="13676" y="13280"/>
                  </a:lnTo>
                  <a:cubicBezTo>
                    <a:pt x="17227" y="13394"/>
                    <a:pt x="19140" y="14407"/>
                    <a:pt x="18777" y="16833"/>
                  </a:cubicBezTo>
                  <a:cubicBezTo>
                    <a:pt x="18226" y="20532"/>
                    <a:pt x="12551" y="21600"/>
                    <a:pt x="7774" y="21600"/>
                  </a:cubicBezTo>
                  <a:cubicBezTo>
                    <a:pt x="3352" y="21600"/>
                    <a:pt x="-353" y="20735"/>
                    <a:pt x="27" y="18160"/>
                  </a:cubicBezTo>
                  <a:cubicBezTo>
                    <a:pt x="298" y="16313"/>
                    <a:pt x="2022" y="16047"/>
                    <a:pt x="3567" y="15765"/>
                  </a:cubicBezTo>
                  <a:lnTo>
                    <a:pt x="3577" y="15710"/>
                  </a:lnTo>
                  <a:cubicBezTo>
                    <a:pt x="2236" y="15593"/>
                    <a:pt x="1310" y="14865"/>
                    <a:pt x="1548" y="13315"/>
                  </a:cubicBezTo>
                  <a:cubicBezTo>
                    <a:pt x="1786" y="11766"/>
                    <a:pt x="3460" y="10572"/>
                    <a:pt x="4753" y="10398"/>
                  </a:cubicBezTo>
                  <a:lnTo>
                    <a:pt x="4753" y="10341"/>
                  </a:lnTo>
                  <a:cubicBezTo>
                    <a:pt x="3127" y="9388"/>
                    <a:pt x="2502" y="7856"/>
                    <a:pt x="2794" y="5893"/>
                  </a:cubicBezTo>
                  <a:cubicBezTo>
                    <a:pt x="3474" y="1331"/>
                    <a:pt x="7910" y="258"/>
                    <a:pt x="11804" y="258"/>
                  </a:cubicBezTo>
                  <a:cubicBezTo>
                    <a:pt x="14575" y="258"/>
                    <a:pt x="16092" y="951"/>
                    <a:pt x="17075" y="1675"/>
                  </a:cubicBezTo>
                  <a:cubicBezTo>
                    <a:pt x="17720" y="1096"/>
                    <a:pt x="19066" y="0"/>
                    <a:pt x="20658" y="0"/>
                  </a:cubicBezTo>
                  <a:lnTo>
                    <a:pt x="21247" y="0"/>
                  </a:lnTo>
                  <a:close/>
                  <a:moveTo>
                    <a:pt x="6386" y="16495"/>
                  </a:moveTo>
                  <a:cubicBezTo>
                    <a:pt x="5533" y="16495"/>
                    <a:pt x="4263" y="16727"/>
                    <a:pt x="4130" y="17622"/>
                  </a:cubicBezTo>
                  <a:cubicBezTo>
                    <a:pt x="3938" y="18890"/>
                    <a:pt x="5620" y="19030"/>
                    <a:pt x="8515" y="19030"/>
                  </a:cubicBezTo>
                  <a:cubicBezTo>
                    <a:pt x="11377" y="19030"/>
                    <a:pt x="14492" y="18712"/>
                    <a:pt x="14675" y="17471"/>
                  </a:cubicBezTo>
                  <a:cubicBezTo>
                    <a:pt x="14833" y="16402"/>
                    <a:pt x="14175" y="16461"/>
                    <a:pt x="10133" y="16485"/>
                  </a:cubicBezTo>
                  <a:close/>
                  <a:moveTo>
                    <a:pt x="15013" y="5921"/>
                  </a:moveTo>
                  <a:cubicBezTo>
                    <a:pt x="15364" y="3611"/>
                    <a:pt x="13045" y="2915"/>
                    <a:pt x="11101" y="2915"/>
                  </a:cubicBezTo>
                  <a:cubicBezTo>
                    <a:pt x="9094" y="2915"/>
                    <a:pt x="6748" y="3611"/>
                    <a:pt x="6402" y="5948"/>
                  </a:cubicBezTo>
                  <a:cubicBezTo>
                    <a:pt x="6039" y="8378"/>
                    <a:pt x="8217" y="8985"/>
                    <a:pt x="10165" y="8985"/>
                  </a:cubicBezTo>
                  <a:cubicBezTo>
                    <a:pt x="12114" y="8985"/>
                    <a:pt x="14675" y="8199"/>
                    <a:pt x="15013" y="5917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3" name="Forme libre : forme 60"/>
            <p:cNvSpPr/>
            <p:nvPr/>
          </p:nvSpPr>
          <p:spPr>
            <a:xfrm>
              <a:off x="930852" y="409874"/>
              <a:ext cx="91480" cy="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6" h="21600" fill="norm" stroke="1" extrusionOk="0">
                  <a:moveTo>
                    <a:pt x="19254" y="14853"/>
                  </a:moveTo>
                  <a:cubicBezTo>
                    <a:pt x="18747" y="16507"/>
                    <a:pt x="15666" y="21600"/>
                    <a:pt x="8999" y="21600"/>
                  </a:cubicBezTo>
                  <a:cubicBezTo>
                    <a:pt x="2566" y="21600"/>
                    <a:pt x="-697" y="17075"/>
                    <a:pt x="126" y="10745"/>
                  </a:cubicBezTo>
                  <a:cubicBezTo>
                    <a:pt x="870" y="5016"/>
                    <a:pt x="4874" y="0"/>
                    <a:pt x="11507" y="0"/>
                  </a:cubicBezTo>
                  <a:cubicBezTo>
                    <a:pt x="18261" y="75"/>
                    <a:pt x="20903" y="4779"/>
                    <a:pt x="19947" y="12101"/>
                  </a:cubicBezTo>
                  <a:lnTo>
                    <a:pt x="4171" y="12101"/>
                  </a:lnTo>
                  <a:cubicBezTo>
                    <a:pt x="4171" y="13388"/>
                    <a:pt x="4261" y="17601"/>
                    <a:pt x="9354" y="17830"/>
                  </a:cubicBezTo>
                  <a:cubicBezTo>
                    <a:pt x="11967" y="17830"/>
                    <a:pt x="13890" y="16433"/>
                    <a:pt x="14706" y="14853"/>
                  </a:cubicBezTo>
                  <a:close/>
                  <a:moveTo>
                    <a:pt x="16001" y="8486"/>
                  </a:moveTo>
                  <a:cubicBezTo>
                    <a:pt x="15811" y="5053"/>
                    <a:pt x="13895" y="3772"/>
                    <a:pt x="10923" y="3772"/>
                  </a:cubicBezTo>
                  <a:cubicBezTo>
                    <a:pt x="8745" y="3772"/>
                    <a:pt x="6121" y="4602"/>
                    <a:pt x="4780" y="8486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35" name="Espace réservé pour une image  18"/>
          <p:cNvSpPr/>
          <p:nvPr>
            <p:ph type="pic" idx="21"/>
          </p:nvPr>
        </p:nvSpPr>
        <p:spPr>
          <a:xfrm>
            <a:off x="5681736" y="1"/>
            <a:ext cx="6510265" cy="6858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36" name="Texte du titre"/>
          <p:cNvSpPr txBox="1"/>
          <p:nvPr>
            <p:ph type="title"/>
          </p:nvPr>
        </p:nvSpPr>
        <p:spPr>
          <a:xfrm>
            <a:off x="350520" y="1052737"/>
            <a:ext cx="5097408" cy="4752529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137" name="Numéro de diapositive"/>
          <p:cNvSpPr txBox="1"/>
          <p:nvPr>
            <p:ph type="sldNum" sz="quarter" idx="2"/>
          </p:nvPr>
        </p:nvSpPr>
        <p:spPr>
          <a:xfrm>
            <a:off x="3651870" y="6518924"/>
            <a:ext cx="414102" cy="224401"/>
          </a:xfrm>
          <a:prstGeom prst="rect">
            <a:avLst/>
          </a:prstGeom>
          <a:solidFill>
            <a:srgbClr val="F5F9FD"/>
          </a:solidFill>
        </p:spPr>
        <p:txBody>
          <a:bodyPr wrap="squar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e 61"/>
          <p:cNvGrpSpPr/>
          <p:nvPr/>
        </p:nvGrpSpPr>
        <p:grpSpPr>
          <a:xfrm>
            <a:off x="10748790" y="6169793"/>
            <a:ext cx="1092728" cy="526409"/>
            <a:chOff x="36" y="-7"/>
            <a:chExt cx="1092727" cy="526408"/>
          </a:xfrm>
        </p:grpSpPr>
        <p:sp>
          <p:nvSpPr>
            <p:cNvPr id="144" name="Forme libre : forme 51"/>
            <p:cNvSpPr/>
            <p:nvPr/>
          </p:nvSpPr>
          <p:spPr>
            <a:xfrm>
              <a:off x="665128" y="-8"/>
              <a:ext cx="427637" cy="33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0028" fill="norm" stroke="1" extrusionOk="0">
                  <a:moveTo>
                    <a:pt x="20760" y="1799"/>
                  </a:moveTo>
                  <a:cubicBezTo>
                    <a:pt x="20088" y="9390"/>
                    <a:pt x="14812" y="18225"/>
                    <a:pt x="9136" y="19750"/>
                  </a:cubicBezTo>
                  <a:cubicBezTo>
                    <a:pt x="3459" y="21276"/>
                    <a:pt x="-599" y="16357"/>
                    <a:pt x="73" y="8765"/>
                  </a:cubicBezTo>
                  <a:cubicBezTo>
                    <a:pt x="73" y="8765"/>
                    <a:pt x="328" y="6683"/>
                    <a:pt x="1425" y="6388"/>
                  </a:cubicBezTo>
                  <a:cubicBezTo>
                    <a:pt x="2522" y="6093"/>
                    <a:pt x="2343" y="8503"/>
                    <a:pt x="2343" y="8503"/>
                  </a:cubicBezTo>
                  <a:cubicBezTo>
                    <a:pt x="1865" y="13902"/>
                    <a:pt x="4899" y="17364"/>
                    <a:pt x="9118" y="16231"/>
                  </a:cubicBezTo>
                  <a:cubicBezTo>
                    <a:pt x="13337" y="15099"/>
                    <a:pt x="17275" y="8354"/>
                    <a:pt x="17752" y="2954"/>
                  </a:cubicBezTo>
                  <a:cubicBezTo>
                    <a:pt x="17752" y="2954"/>
                    <a:pt x="17890" y="513"/>
                    <a:pt x="19638" y="43"/>
                  </a:cubicBezTo>
                  <a:cubicBezTo>
                    <a:pt x="21001" y="-324"/>
                    <a:pt x="20760" y="1799"/>
                    <a:pt x="20760" y="1799"/>
                  </a:cubicBezTo>
                  <a:close/>
                </a:path>
              </a:pathLst>
            </a:custGeom>
            <a:solidFill>
              <a:srgbClr val="69C0B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" name="Forme libre : forme 52"/>
            <p:cNvSpPr/>
            <p:nvPr/>
          </p:nvSpPr>
          <p:spPr>
            <a:xfrm>
              <a:off x="244286" y="70622"/>
              <a:ext cx="406869" cy="267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47" y="0"/>
                  </a:moveTo>
                  <a:lnTo>
                    <a:pt x="16957" y="8565"/>
                  </a:lnTo>
                  <a:lnTo>
                    <a:pt x="10336" y="8557"/>
                  </a:lnTo>
                  <a:lnTo>
                    <a:pt x="11126" y="0"/>
                  </a:lnTo>
                  <a:lnTo>
                    <a:pt x="7273" y="0"/>
                  </a:lnTo>
                  <a:lnTo>
                    <a:pt x="6482" y="8557"/>
                  </a:lnTo>
                  <a:lnTo>
                    <a:pt x="346" y="8557"/>
                  </a:lnTo>
                  <a:lnTo>
                    <a:pt x="0" y="12300"/>
                  </a:lnTo>
                  <a:lnTo>
                    <a:pt x="6137" y="12300"/>
                  </a:lnTo>
                  <a:lnTo>
                    <a:pt x="5278" y="21600"/>
                  </a:lnTo>
                  <a:lnTo>
                    <a:pt x="9132" y="21600"/>
                  </a:lnTo>
                  <a:lnTo>
                    <a:pt x="9989" y="12308"/>
                  </a:lnTo>
                  <a:lnTo>
                    <a:pt x="16611" y="12308"/>
                  </a:lnTo>
                  <a:lnTo>
                    <a:pt x="15755" y="21600"/>
                  </a:lnTo>
                  <a:lnTo>
                    <a:pt x="19606" y="21600"/>
                  </a:lnTo>
                  <a:lnTo>
                    <a:pt x="21600" y="0"/>
                  </a:lnTo>
                  <a:lnTo>
                    <a:pt x="17747" y="0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" name="Forme libre : forme 53"/>
            <p:cNvSpPr/>
            <p:nvPr/>
          </p:nvSpPr>
          <p:spPr>
            <a:xfrm>
              <a:off x="36" y="63122"/>
              <a:ext cx="342750" cy="347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0648" fill="norm" stroke="1" extrusionOk="0">
                  <a:moveTo>
                    <a:pt x="18296" y="3235"/>
                  </a:moveTo>
                  <a:cubicBezTo>
                    <a:pt x="11252" y="3802"/>
                    <a:pt x="5187" y="7650"/>
                    <a:pt x="4751" y="11830"/>
                  </a:cubicBezTo>
                  <a:cubicBezTo>
                    <a:pt x="4316" y="16010"/>
                    <a:pt x="9670" y="18937"/>
                    <a:pt x="16714" y="18368"/>
                  </a:cubicBezTo>
                  <a:cubicBezTo>
                    <a:pt x="16714" y="18368"/>
                    <a:pt x="18296" y="18261"/>
                    <a:pt x="18176" y="19403"/>
                  </a:cubicBezTo>
                  <a:cubicBezTo>
                    <a:pt x="18056" y="20545"/>
                    <a:pt x="16289" y="20522"/>
                    <a:pt x="16289" y="20522"/>
                  </a:cubicBezTo>
                  <a:cubicBezTo>
                    <a:pt x="6540" y="21407"/>
                    <a:pt x="-563" y="17546"/>
                    <a:pt x="35" y="11808"/>
                  </a:cubicBezTo>
                  <a:cubicBezTo>
                    <a:pt x="632" y="6069"/>
                    <a:pt x="8960" y="787"/>
                    <a:pt x="18631" y="7"/>
                  </a:cubicBezTo>
                  <a:cubicBezTo>
                    <a:pt x="18631" y="7"/>
                    <a:pt x="21037" y="-193"/>
                    <a:pt x="20869" y="1417"/>
                  </a:cubicBezTo>
                  <a:cubicBezTo>
                    <a:pt x="20712" y="2927"/>
                    <a:pt x="18417" y="3213"/>
                    <a:pt x="18417" y="3213"/>
                  </a:cubicBezTo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" name="Forme libre : forme 54"/>
            <p:cNvSpPr/>
            <p:nvPr/>
          </p:nvSpPr>
          <p:spPr>
            <a:xfrm>
              <a:off x="324450" y="382782"/>
              <a:ext cx="104779" cy="11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14281" y="19072"/>
                  </a:moveTo>
                  <a:cubicBezTo>
                    <a:pt x="13311" y="19854"/>
                    <a:pt x="11165" y="21600"/>
                    <a:pt x="7425" y="21600"/>
                  </a:cubicBezTo>
                  <a:cubicBezTo>
                    <a:pt x="2810" y="21600"/>
                    <a:pt x="-689" y="18464"/>
                    <a:pt x="115" y="13186"/>
                  </a:cubicBezTo>
                  <a:cubicBezTo>
                    <a:pt x="843" y="8459"/>
                    <a:pt x="4747" y="4986"/>
                    <a:pt x="10123" y="4986"/>
                  </a:cubicBezTo>
                  <a:cubicBezTo>
                    <a:pt x="13250" y="4986"/>
                    <a:pt x="14612" y="6030"/>
                    <a:pt x="16052" y="7133"/>
                  </a:cubicBezTo>
                  <a:lnTo>
                    <a:pt x="17145" y="0"/>
                  </a:lnTo>
                  <a:lnTo>
                    <a:pt x="20911" y="0"/>
                  </a:lnTo>
                  <a:lnTo>
                    <a:pt x="17677" y="21080"/>
                  </a:lnTo>
                  <a:lnTo>
                    <a:pt x="13977" y="21080"/>
                  </a:lnTo>
                  <a:close/>
                  <a:moveTo>
                    <a:pt x="15582" y="10202"/>
                  </a:moveTo>
                  <a:cubicBezTo>
                    <a:pt x="14566" y="9300"/>
                    <a:pt x="13205" y="8054"/>
                    <a:pt x="10475" y="8054"/>
                  </a:cubicBezTo>
                  <a:cubicBezTo>
                    <a:pt x="7588" y="8054"/>
                    <a:pt x="4468" y="9795"/>
                    <a:pt x="3928" y="13304"/>
                  </a:cubicBezTo>
                  <a:cubicBezTo>
                    <a:pt x="3404" y="16725"/>
                    <a:pt x="5829" y="18519"/>
                    <a:pt x="8747" y="18519"/>
                  </a:cubicBezTo>
                  <a:cubicBezTo>
                    <a:pt x="11327" y="18519"/>
                    <a:pt x="13029" y="17332"/>
                    <a:pt x="14654" y="16257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" name="Forme libre : forme 55"/>
            <p:cNvSpPr/>
            <p:nvPr/>
          </p:nvSpPr>
          <p:spPr>
            <a:xfrm>
              <a:off x="433240" y="409874"/>
              <a:ext cx="91485" cy="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7" h="21600" fill="norm" stroke="1" extrusionOk="0">
                  <a:moveTo>
                    <a:pt x="19256" y="14853"/>
                  </a:moveTo>
                  <a:cubicBezTo>
                    <a:pt x="18739" y="16507"/>
                    <a:pt x="15664" y="21600"/>
                    <a:pt x="8997" y="21600"/>
                  </a:cubicBezTo>
                  <a:cubicBezTo>
                    <a:pt x="2564" y="21600"/>
                    <a:pt x="-699" y="17075"/>
                    <a:pt x="125" y="10745"/>
                  </a:cubicBezTo>
                  <a:cubicBezTo>
                    <a:pt x="872" y="5016"/>
                    <a:pt x="4875" y="0"/>
                    <a:pt x="11503" y="0"/>
                  </a:cubicBezTo>
                  <a:cubicBezTo>
                    <a:pt x="18264" y="75"/>
                    <a:pt x="20901" y="4779"/>
                    <a:pt x="19948" y="12101"/>
                  </a:cubicBezTo>
                  <a:lnTo>
                    <a:pt x="4171" y="12101"/>
                  </a:lnTo>
                  <a:cubicBezTo>
                    <a:pt x="4171" y="13388"/>
                    <a:pt x="4257" y="17601"/>
                    <a:pt x="9354" y="17830"/>
                  </a:cubicBezTo>
                  <a:cubicBezTo>
                    <a:pt x="11967" y="17830"/>
                    <a:pt x="13887" y="16433"/>
                    <a:pt x="14701" y="14853"/>
                  </a:cubicBezTo>
                  <a:close/>
                  <a:moveTo>
                    <a:pt x="16001" y="8486"/>
                  </a:moveTo>
                  <a:cubicBezTo>
                    <a:pt x="15809" y="5053"/>
                    <a:pt x="13900" y="3777"/>
                    <a:pt x="10914" y="3777"/>
                  </a:cubicBezTo>
                  <a:cubicBezTo>
                    <a:pt x="8736" y="3777"/>
                    <a:pt x="6117" y="4608"/>
                    <a:pt x="4773" y="8491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" name="Forme libre : forme 56"/>
            <p:cNvSpPr/>
            <p:nvPr/>
          </p:nvSpPr>
          <p:spPr>
            <a:xfrm>
              <a:off x="569454" y="382752"/>
              <a:ext cx="104631" cy="11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5" y="0"/>
                  </a:moveTo>
                  <a:lnTo>
                    <a:pt x="7804" y="0"/>
                  </a:lnTo>
                  <a:lnTo>
                    <a:pt x="5042" y="17857"/>
                  </a:lnTo>
                  <a:lnTo>
                    <a:pt x="21600" y="17857"/>
                  </a:lnTo>
                  <a:lnTo>
                    <a:pt x="2102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" name="Forme libre : forme 57"/>
            <p:cNvSpPr/>
            <p:nvPr/>
          </p:nvSpPr>
          <p:spPr>
            <a:xfrm>
              <a:off x="684980" y="379914"/>
              <a:ext cx="35467" cy="11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78" y="6032"/>
                  </a:moveTo>
                  <a:lnTo>
                    <a:pt x="18776" y="6032"/>
                  </a:lnTo>
                  <a:lnTo>
                    <a:pt x="11488" y="21600"/>
                  </a:lnTo>
                  <a:lnTo>
                    <a:pt x="0" y="21600"/>
                  </a:lnTo>
                  <a:close/>
                  <a:moveTo>
                    <a:pt x="10116" y="0"/>
                  </a:moveTo>
                  <a:lnTo>
                    <a:pt x="21600" y="0"/>
                  </a:lnTo>
                  <a:lnTo>
                    <a:pt x="20097" y="3189"/>
                  </a:lnTo>
                  <a:lnTo>
                    <a:pt x="8608" y="3189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" name="Forme libre : forme 58"/>
            <p:cNvSpPr/>
            <p:nvPr/>
          </p:nvSpPr>
          <p:spPr>
            <a:xfrm>
              <a:off x="727819" y="377868"/>
              <a:ext cx="91505" cy="12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9256" y="16617"/>
                  </a:moveTo>
                  <a:cubicBezTo>
                    <a:pt x="18749" y="17839"/>
                    <a:pt x="15665" y="21600"/>
                    <a:pt x="9005" y="21600"/>
                  </a:cubicBezTo>
                  <a:cubicBezTo>
                    <a:pt x="2573" y="21600"/>
                    <a:pt x="-695" y="18258"/>
                    <a:pt x="124" y="13584"/>
                  </a:cubicBezTo>
                  <a:cubicBezTo>
                    <a:pt x="871" y="9353"/>
                    <a:pt x="4875" y="5649"/>
                    <a:pt x="11506" y="5649"/>
                  </a:cubicBezTo>
                  <a:cubicBezTo>
                    <a:pt x="18276" y="5705"/>
                    <a:pt x="20905" y="9178"/>
                    <a:pt x="19950" y="14585"/>
                  </a:cubicBezTo>
                  <a:lnTo>
                    <a:pt x="4181" y="14585"/>
                  </a:lnTo>
                  <a:cubicBezTo>
                    <a:pt x="4181" y="15536"/>
                    <a:pt x="4267" y="18647"/>
                    <a:pt x="9362" y="18816"/>
                  </a:cubicBezTo>
                  <a:cubicBezTo>
                    <a:pt x="11974" y="18816"/>
                    <a:pt x="13901" y="17785"/>
                    <a:pt x="14707" y="16617"/>
                  </a:cubicBezTo>
                  <a:close/>
                  <a:moveTo>
                    <a:pt x="15995" y="11916"/>
                  </a:moveTo>
                  <a:cubicBezTo>
                    <a:pt x="15807" y="9380"/>
                    <a:pt x="13898" y="8434"/>
                    <a:pt x="10917" y="8434"/>
                  </a:cubicBezTo>
                  <a:cubicBezTo>
                    <a:pt x="8743" y="8434"/>
                    <a:pt x="6121" y="9048"/>
                    <a:pt x="4780" y="11916"/>
                  </a:cubicBezTo>
                  <a:close/>
                  <a:moveTo>
                    <a:pt x="7145" y="0"/>
                  </a:moveTo>
                  <a:lnTo>
                    <a:pt x="11809" y="0"/>
                  </a:lnTo>
                  <a:lnTo>
                    <a:pt x="14759" y="3980"/>
                  </a:lnTo>
                  <a:lnTo>
                    <a:pt x="11809" y="3980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" name="Forme libre : forme 59"/>
            <p:cNvSpPr/>
            <p:nvPr/>
          </p:nvSpPr>
          <p:spPr>
            <a:xfrm>
              <a:off x="821392" y="408490"/>
              <a:ext cx="109668" cy="11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775" y="3289"/>
                  </a:moveTo>
                  <a:cubicBezTo>
                    <a:pt x="20463" y="3205"/>
                    <a:pt x="19903" y="3008"/>
                    <a:pt x="19482" y="3063"/>
                  </a:cubicBezTo>
                  <a:cubicBezTo>
                    <a:pt x="19059" y="3082"/>
                    <a:pt x="18643" y="3178"/>
                    <a:pt x="18258" y="3344"/>
                  </a:cubicBezTo>
                  <a:cubicBezTo>
                    <a:pt x="18449" y="3660"/>
                    <a:pt x="18810" y="4585"/>
                    <a:pt x="18613" y="5914"/>
                  </a:cubicBezTo>
                  <a:cubicBezTo>
                    <a:pt x="17981" y="10140"/>
                    <a:pt x="13921" y="11635"/>
                    <a:pt x="9739" y="11635"/>
                  </a:cubicBezTo>
                  <a:cubicBezTo>
                    <a:pt x="8264" y="11635"/>
                    <a:pt x="7148" y="11402"/>
                    <a:pt x="6480" y="11144"/>
                  </a:cubicBezTo>
                  <a:cubicBezTo>
                    <a:pt x="6033" y="11402"/>
                    <a:pt x="5373" y="11839"/>
                    <a:pt x="5288" y="12384"/>
                  </a:cubicBezTo>
                  <a:cubicBezTo>
                    <a:pt x="5203" y="12929"/>
                    <a:pt x="5504" y="13308"/>
                    <a:pt x="8695" y="13280"/>
                  </a:cubicBezTo>
                  <a:lnTo>
                    <a:pt x="13676" y="13280"/>
                  </a:lnTo>
                  <a:cubicBezTo>
                    <a:pt x="17227" y="13394"/>
                    <a:pt x="19140" y="14407"/>
                    <a:pt x="18777" y="16833"/>
                  </a:cubicBezTo>
                  <a:cubicBezTo>
                    <a:pt x="18226" y="20532"/>
                    <a:pt x="12551" y="21600"/>
                    <a:pt x="7774" y="21600"/>
                  </a:cubicBezTo>
                  <a:cubicBezTo>
                    <a:pt x="3352" y="21600"/>
                    <a:pt x="-353" y="20735"/>
                    <a:pt x="27" y="18160"/>
                  </a:cubicBezTo>
                  <a:cubicBezTo>
                    <a:pt x="298" y="16313"/>
                    <a:pt x="2022" y="16047"/>
                    <a:pt x="3567" y="15765"/>
                  </a:cubicBezTo>
                  <a:lnTo>
                    <a:pt x="3577" y="15710"/>
                  </a:lnTo>
                  <a:cubicBezTo>
                    <a:pt x="2236" y="15593"/>
                    <a:pt x="1310" y="14865"/>
                    <a:pt x="1548" y="13315"/>
                  </a:cubicBezTo>
                  <a:cubicBezTo>
                    <a:pt x="1786" y="11766"/>
                    <a:pt x="3460" y="10572"/>
                    <a:pt x="4753" y="10398"/>
                  </a:cubicBezTo>
                  <a:lnTo>
                    <a:pt x="4753" y="10341"/>
                  </a:lnTo>
                  <a:cubicBezTo>
                    <a:pt x="3127" y="9388"/>
                    <a:pt x="2502" y="7856"/>
                    <a:pt x="2794" y="5893"/>
                  </a:cubicBezTo>
                  <a:cubicBezTo>
                    <a:pt x="3474" y="1331"/>
                    <a:pt x="7910" y="258"/>
                    <a:pt x="11804" y="258"/>
                  </a:cubicBezTo>
                  <a:cubicBezTo>
                    <a:pt x="14575" y="258"/>
                    <a:pt x="16092" y="951"/>
                    <a:pt x="17075" y="1675"/>
                  </a:cubicBezTo>
                  <a:cubicBezTo>
                    <a:pt x="17720" y="1096"/>
                    <a:pt x="19066" y="0"/>
                    <a:pt x="20658" y="0"/>
                  </a:cubicBezTo>
                  <a:lnTo>
                    <a:pt x="21247" y="0"/>
                  </a:lnTo>
                  <a:close/>
                  <a:moveTo>
                    <a:pt x="6386" y="16495"/>
                  </a:moveTo>
                  <a:cubicBezTo>
                    <a:pt x="5533" y="16495"/>
                    <a:pt x="4263" y="16727"/>
                    <a:pt x="4130" y="17622"/>
                  </a:cubicBezTo>
                  <a:cubicBezTo>
                    <a:pt x="3938" y="18890"/>
                    <a:pt x="5620" y="19030"/>
                    <a:pt x="8515" y="19030"/>
                  </a:cubicBezTo>
                  <a:cubicBezTo>
                    <a:pt x="11377" y="19030"/>
                    <a:pt x="14492" y="18712"/>
                    <a:pt x="14675" y="17471"/>
                  </a:cubicBezTo>
                  <a:cubicBezTo>
                    <a:pt x="14833" y="16402"/>
                    <a:pt x="14175" y="16461"/>
                    <a:pt x="10133" y="16485"/>
                  </a:cubicBezTo>
                  <a:close/>
                  <a:moveTo>
                    <a:pt x="15013" y="5921"/>
                  </a:moveTo>
                  <a:cubicBezTo>
                    <a:pt x="15364" y="3611"/>
                    <a:pt x="13045" y="2915"/>
                    <a:pt x="11101" y="2915"/>
                  </a:cubicBezTo>
                  <a:cubicBezTo>
                    <a:pt x="9094" y="2915"/>
                    <a:pt x="6748" y="3611"/>
                    <a:pt x="6402" y="5948"/>
                  </a:cubicBezTo>
                  <a:cubicBezTo>
                    <a:pt x="6039" y="8378"/>
                    <a:pt x="8217" y="8985"/>
                    <a:pt x="10165" y="8985"/>
                  </a:cubicBezTo>
                  <a:cubicBezTo>
                    <a:pt x="12114" y="8985"/>
                    <a:pt x="14675" y="8199"/>
                    <a:pt x="15013" y="5917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" name="Forme libre : forme 60"/>
            <p:cNvSpPr/>
            <p:nvPr/>
          </p:nvSpPr>
          <p:spPr>
            <a:xfrm>
              <a:off x="930852" y="409874"/>
              <a:ext cx="91480" cy="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6" h="21600" fill="norm" stroke="1" extrusionOk="0">
                  <a:moveTo>
                    <a:pt x="19254" y="14853"/>
                  </a:moveTo>
                  <a:cubicBezTo>
                    <a:pt x="18747" y="16507"/>
                    <a:pt x="15666" y="21600"/>
                    <a:pt x="8999" y="21600"/>
                  </a:cubicBezTo>
                  <a:cubicBezTo>
                    <a:pt x="2566" y="21600"/>
                    <a:pt x="-697" y="17075"/>
                    <a:pt x="126" y="10745"/>
                  </a:cubicBezTo>
                  <a:cubicBezTo>
                    <a:pt x="870" y="5016"/>
                    <a:pt x="4874" y="0"/>
                    <a:pt x="11507" y="0"/>
                  </a:cubicBezTo>
                  <a:cubicBezTo>
                    <a:pt x="18261" y="75"/>
                    <a:pt x="20903" y="4779"/>
                    <a:pt x="19947" y="12101"/>
                  </a:cubicBezTo>
                  <a:lnTo>
                    <a:pt x="4171" y="12101"/>
                  </a:lnTo>
                  <a:cubicBezTo>
                    <a:pt x="4171" y="13388"/>
                    <a:pt x="4261" y="17601"/>
                    <a:pt x="9354" y="17830"/>
                  </a:cubicBezTo>
                  <a:cubicBezTo>
                    <a:pt x="11967" y="17830"/>
                    <a:pt x="13890" y="16433"/>
                    <a:pt x="14706" y="14853"/>
                  </a:cubicBezTo>
                  <a:close/>
                  <a:moveTo>
                    <a:pt x="16001" y="8486"/>
                  </a:moveTo>
                  <a:cubicBezTo>
                    <a:pt x="15811" y="5053"/>
                    <a:pt x="13895" y="3772"/>
                    <a:pt x="10923" y="3772"/>
                  </a:cubicBezTo>
                  <a:cubicBezTo>
                    <a:pt x="8745" y="3772"/>
                    <a:pt x="6121" y="4602"/>
                    <a:pt x="4780" y="8486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5" name="Texte du titre"/>
          <p:cNvSpPr txBox="1"/>
          <p:nvPr>
            <p:ph type="title"/>
          </p:nvPr>
        </p:nvSpPr>
        <p:spPr>
          <a:xfrm>
            <a:off x="350520" y="452142"/>
            <a:ext cx="11490960" cy="42870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156" name="Numéro de diapositive"/>
          <p:cNvSpPr txBox="1"/>
          <p:nvPr>
            <p:ph type="sldNum" sz="quarter" idx="2"/>
          </p:nvPr>
        </p:nvSpPr>
        <p:spPr>
          <a:xfrm>
            <a:off x="3651870" y="6518924"/>
            <a:ext cx="225963" cy="224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7" name="Texte niveau 1…"/>
          <p:cNvSpPr txBox="1"/>
          <p:nvPr>
            <p:ph type="body" sz="quarter" idx="1" hasCustomPrompt="1"/>
          </p:nvPr>
        </p:nvSpPr>
        <p:spPr>
          <a:xfrm>
            <a:off x="350204" y="175446"/>
            <a:ext cx="11490960" cy="20725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i="1" sz="1400">
                <a:solidFill>
                  <a:srgbClr val="69C0BB"/>
                </a:solidFill>
              </a:defRPr>
            </a:lvl1pPr>
            <a:lvl2pPr marL="418570" indent="-418570">
              <a:defRPr i="1" sz="1400">
                <a:solidFill>
                  <a:srgbClr val="69C0BB"/>
                </a:solidFill>
              </a:defRPr>
            </a:lvl2pPr>
            <a:lvl3pPr>
              <a:defRPr i="1" sz="1400">
                <a:solidFill>
                  <a:srgbClr val="69C0BB"/>
                </a:solidFill>
              </a:defRPr>
            </a:lvl3pPr>
            <a:lvl4pPr marL="680720" indent="-193358">
              <a:defRPr i="1" sz="1400">
                <a:solidFill>
                  <a:srgbClr val="69C0BB"/>
                </a:solidFill>
              </a:defRPr>
            </a:lvl4pPr>
            <a:lvl5pPr marL="680720" indent="-193358">
              <a:defRPr i="1" sz="1400">
                <a:solidFill>
                  <a:srgbClr val="69C0BB"/>
                </a:solidFill>
              </a:defRPr>
            </a:lvl5pPr>
          </a:lstStyle>
          <a:p>
            <a:pPr/>
            <a:r>
              <a:t>Chapitre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e 61"/>
          <p:cNvGrpSpPr/>
          <p:nvPr/>
        </p:nvGrpSpPr>
        <p:grpSpPr>
          <a:xfrm>
            <a:off x="10748790" y="6169793"/>
            <a:ext cx="1092728" cy="526409"/>
            <a:chOff x="36" y="-7"/>
            <a:chExt cx="1092727" cy="526408"/>
          </a:xfrm>
        </p:grpSpPr>
        <p:sp>
          <p:nvSpPr>
            <p:cNvPr id="164" name="Forme libre : forme 51"/>
            <p:cNvSpPr/>
            <p:nvPr/>
          </p:nvSpPr>
          <p:spPr>
            <a:xfrm>
              <a:off x="665128" y="-8"/>
              <a:ext cx="427637" cy="33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0028" fill="norm" stroke="1" extrusionOk="0">
                  <a:moveTo>
                    <a:pt x="20760" y="1799"/>
                  </a:moveTo>
                  <a:cubicBezTo>
                    <a:pt x="20088" y="9390"/>
                    <a:pt x="14812" y="18225"/>
                    <a:pt x="9136" y="19750"/>
                  </a:cubicBezTo>
                  <a:cubicBezTo>
                    <a:pt x="3459" y="21276"/>
                    <a:pt x="-599" y="16357"/>
                    <a:pt x="73" y="8765"/>
                  </a:cubicBezTo>
                  <a:cubicBezTo>
                    <a:pt x="73" y="8765"/>
                    <a:pt x="328" y="6683"/>
                    <a:pt x="1425" y="6388"/>
                  </a:cubicBezTo>
                  <a:cubicBezTo>
                    <a:pt x="2522" y="6093"/>
                    <a:pt x="2343" y="8503"/>
                    <a:pt x="2343" y="8503"/>
                  </a:cubicBezTo>
                  <a:cubicBezTo>
                    <a:pt x="1865" y="13902"/>
                    <a:pt x="4899" y="17364"/>
                    <a:pt x="9118" y="16231"/>
                  </a:cubicBezTo>
                  <a:cubicBezTo>
                    <a:pt x="13337" y="15099"/>
                    <a:pt x="17275" y="8354"/>
                    <a:pt x="17752" y="2954"/>
                  </a:cubicBezTo>
                  <a:cubicBezTo>
                    <a:pt x="17752" y="2954"/>
                    <a:pt x="17890" y="513"/>
                    <a:pt x="19638" y="43"/>
                  </a:cubicBezTo>
                  <a:cubicBezTo>
                    <a:pt x="21001" y="-324"/>
                    <a:pt x="20760" y="1799"/>
                    <a:pt x="20760" y="1799"/>
                  </a:cubicBezTo>
                  <a:close/>
                </a:path>
              </a:pathLst>
            </a:custGeom>
            <a:solidFill>
              <a:srgbClr val="69C0B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" name="Forme libre : forme 52"/>
            <p:cNvSpPr/>
            <p:nvPr/>
          </p:nvSpPr>
          <p:spPr>
            <a:xfrm>
              <a:off x="244286" y="70622"/>
              <a:ext cx="406869" cy="267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47" y="0"/>
                  </a:moveTo>
                  <a:lnTo>
                    <a:pt x="16957" y="8565"/>
                  </a:lnTo>
                  <a:lnTo>
                    <a:pt x="10336" y="8557"/>
                  </a:lnTo>
                  <a:lnTo>
                    <a:pt x="11126" y="0"/>
                  </a:lnTo>
                  <a:lnTo>
                    <a:pt x="7273" y="0"/>
                  </a:lnTo>
                  <a:lnTo>
                    <a:pt x="6482" y="8557"/>
                  </a:lnTo>
                  <a:lnTo>
                    <a:pt x="346" y="8557"/>
                  </a:lnTo>
                  <a:lnTo>
                    <a:pt x="0" y="12300"/>
                  </a:lnTo>
                  <a:lnTo>
                    <a:pt x="6137" y="12300"/>
                  </a:lnTo>
                  <a:lnTo>
                    <a:pt x="5278" y="21600"/>
                  </a:lnTo>
                  <a:lnTo>
                    <a:pt x="9132" y="21600"/>
                  </a:lnTo>
                  <a:lnTo>
                    <a:pt x="9989" y="12308"/>
                  </a:lnTo>
                  <a:lnTo>
                    <a:pt x="16611" y="12308"/>
                  </a:lnTo>
                  <a:lnTo>
                    <a:pt x="15755" y="21600"/>
                  </a:lnTo>
                  <a:lnTo>
                    <a:pt x="19606" y="21600"/>
                  </a:lnTo>
                  <a:lnTo>
                    <a:pt x="21600" y="0"/>
                  </a:lnTo>
                  <a:lnTo>
                    <a:pt x="17747" y="0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" name="Forme libre : forme 53"/>
            <p:cNvSpPr/>
            <p:nvPr/>
          </p:nvSpPr>
          <p:spPr>
            <a:xfrm>
              <a:off x="36" y="63122"/>
              <a:ext cx="342750" cy="347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0648" fill="norm" stroke="1" extrusionOk="0">
                  <a:moveTo>
                    <a:pt x="18296" y="3235"/>
                  </a:moveTo>
                  <a:cubicBezTo>
                    <a:pt x="11252" y="3802"/>
                    <a:pt x="5187" y="7650"/>
                    <a:pt x="4751" y="11830"/>
                  </a:cubicBezTo>
                  <a:cubicBezTo>
                    <a:pt x="4316" y="16010"/>
                    <a:pt x="9670" y="18937"/>
                    <a:pt x="16714" y="18368"/>
                  </a:cubicBezTo>
                  <a:cubicBezTo>
                    <a:pt x="16714" y="18368"/>
                    <a:pt x="18296" y="18261"/>
                    <a:pt x="18176" y="19403"/>
                  </a:cubicBezTo>
                  <a:cubicBezTo>
                    <a:pt x="18056" y="20545"/>
                    <a:pt x="16289" y="20522"/>
                    <a:pt x="16289" y="20522"/>
                  </a:cubicBezTo>
                  <a:cubicBezTo>
                    <a:pt x="6540" y="21407"/>
                    <a:pt x="-563" y="17546"/>
                    <a:pt x="35" y="11808"/>
                  </a:cubicBezTo>
                  <a:cubicBezTo>
                    <a:pt x="632" y="6069"/>
                    <a:pt x="8960" y="787"/>
                    <a:pt x="18631" y="7"/>
                  </a:cubicBezTo>
                  <a:cubicBezTo>
                    <a:pt x="18631" y="7"/>
                    <a:pt x="21037" y="-193"/>
                    <a:pt x="20869" y="1417"/>
                  </a:cubicBezTo>
                  <a:cubicBezTo>
                    <a:pt x="20712" y="2927"/>
                    <a:pt x="18417" y="3213"/>
                    <a:pt x="18417" y="3213"/>
                  </a:cubicBezTo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" name="Forme libre : forme 54"/>
            <p:cNvSpPr/>
            <p:nvPr/>
          </p:nvSpPr>
          <p:spPr>
            <a:xfrm>
              <a:off x="324450" y="382782"/>
              <a:ext cx="104779" cy="11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14281" y="19072"/>
                  </a:moveTo>
                  <a:cubicBezTo>
                    <a:pt x="13311" y="19854"/>
                    <a:pt x="11165" y="21600"/>
                    <a:pt x="7425" y="21600"/>
                  </a:cubicBezTo>
                  <a:cubicBezTo>
                    <a:pt x="2810" y="21600"/>
                    <a:pt x="-689" y="18464"/>
                    <a:pt x="115" y="13186"/>
                  </a:cubicBezTo>
                  <a:cubicBezTo>
                    <a:pt x="843" y="8459"/>
                    <a:pt x="4747" y="4986"/>
                    <a:pt x="10123" y="4986"/>
                  </a:cubicBezTo>
                  <a:cubicBezTo>
                    <a:pt x="13250" y="4986"/>
                    <a:pt x="14612" y="6030"/>
                    <a:pt x="16052" y="7133"/>
                  </a:cubicBezTo>
                  <a:lnTo>
                    <a:pt x="17145" y="0"/>
                  </a:lnTo>
                  <a:lnTo>
                    <a:pt x="20911" y="0"/>
                  </a:lnTo>
                  <a:lnTo>
                    <a:pt x="17677" y="21080"/>
                  </a:lnTo>
                  <a:lnTo>
                    <a:pt x="13977" y="21080"/>
                  </a:lnTo>
                  <a:close/>
                  <a:moveTo>
                    <a:pt x="15582" y="10202"/>
                  </a:moveTo>
                  <a:cubicBezTo>
                    <a:pt x="14566" y="9300"/>
                    <a:pt x="13205" y="8054"/>
                    <a:pt x="10475" y="8054"/>
                  </a:cubicBezTo>
                  <a:cubicBezTo>
                    <a:pt x="7588" y="8054"/>
                    <a:pt x="4468" y="9795"/>
                    <a:pt x="3928" y="13304"/>
                  </a:cubicBezTo>
                  <a:cubicBezTo>
                    <a:pt x="3404" y="16725"/>
                    <a:pt x="5829" y="18519"/>
                    <a:pt x="8747" y="18519"/>
                  </a:cubicBezTo>
                  <a:cubicBezTo>
                    <a:pt x="11327" y="18519"/>
                    <a:pt x="13029" y="17332"/>
                    <a:pt x="14654" y="16257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" name="Forme libre : forme 55"/>
            <p:cNvSpPr/>
            <p:nvPr/>
          </p:nvSpPr>
          <p:spPr>
            <a:xfrm>
              <a:off x="433240" y="409874"/>
              <a:ext cx="91485" cy="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7" h="21600" fill="norm" stroke="1" extrusionOk="0">
                  <a:moveTo>
                    <a:pt x="19256" y="14853"/>
                  </a:moveTo>
                  <a:cubicBezTo>
                    <a:pt x="18739" y="16507"/>
                    <a:pt x="15664" y="21600"/>
                    <a:pt x="8997" y="21600"/>
                  </a:cubicBezTo>
                  <a:cubicBezTo>
                    <a:pt x="2564" y="21600"/>
                    <a:pt x="-699" y="17075"/>
                    <a:pt x="125" y="10745"/>
                  </a:cubicBezTo>
                  <a:cubicBezTo>
                    <a:pt x="872" y="5016"/>
                    <a:pt x="4875" y="0"/>
                    <a:pt x="11503" y="0"/>
                  </a:cubicBezTo>
                  <a:cubicBezTo>
                    <a:pt x="18264" y="75"/>
                    <a:pt x="20901" y="4779"/>
                    <a:pt x="19948" y="12101"/>
                  </a:cubicBezTo>
                  <a:lnTo>
                    <a:pt x="4171" y="12101"/>
                  </a:lnTo>
                  <a:cubicBezTo>
                    <a:pt x="4171" y="13388"/>
                    <a:pt x="4257" y="17601"/>
                    <a:pt x="9354" y="17830"/>
                  </a:cubicBezTo>
                  <a:cubicBezTo>
                    <a:pt x="11967" y="17830"/>
                    <a:pt x="13887" y="16433"/>
                    <a:pt x="14701" y="14853"/>
                  </a:cubicBezTo>
                  <a:close/>
                  <a:moveTo>
                    <a:pt x="16001" y="8486"/>
                  </a:moveTo>
                  <a:cubicBezTo>
                    <a:pt x="15809" y="5053"/>
                    <a:pt x="13900" y="3777"/>
                    <a:pt x="10914" y="3777"/>
                  </a:cubicBezTo>
                  <a:cubicBezTo>
                    <a:pt x="8736" y="3777"/>
                    <a:pt x="6117" y="4608"/>
                    <a:pt x="4773" y="8491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" name="Forme libre : forme 56"/>
            <p:cNvSpPr/>
            <p:nvPr/>
          </p:nvSpPr>
          <p:spPr>
            <a:xfrm>
              <a:off x="569454" y="382752"/>
              <a:ext cx="104631" cy="11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5" y="0"/>
                  </a:moveTo>
                  <a:lnTo>
                    <a:pt x="7804" y="0"/>
                  </a:lnTo>
                  <a:lnTo>
                    <a:pt x="5042" y="17857"/>
                  </a:lnTo>
                  <a:lnTo>
                    <a:pt x="21600" y="17857"/>
                  </a:lnTo>
                  <a:lnTo>
                    <a:pt x="2102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" name="Forme libre : forme 57"/>
            <p:cNvSpPr/>
            <p:nvPr/>
          </p:nvSpPr>
          <p:spPr>
            <a:xfrm>
              <a:off x="684980" y="379914"/>
              <a:ext cx="35467" cy="11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78" y="6032"/>
                  </a:moveTo>
                  <a:lnTo>
                    <a:pt x="18776" y="6032"/>
                  </a:lnTo>
                  <a:lnTo>
                    <a:pt x="11488" y="21600"/>
                  </a:lnTo>
                  <a:lnTo>
                    <a:pt x="0" y="21600"/>
                  </a:lnTo>
                  <a:close/>
                  <a:moveTo>
                    <a:pt x="10116" y="0"/>
                  </a:moveTo>
                  <a:lnTo>
                    <a:pt x="21600" y="0"/>
                  </a:lnTo>
                  <a:lnTo>
                    <a:pt x="20097" y="3189"/>
                  </a:lnTo>
                  <a:lnTo>
                    <a:pt x="8608" y="3189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" name="Forme libre : forme 58"/>
            <p:cNvSpPr/>
            <p:nvPr/>
          </p:nvSpPr>
          <p:spPr>
            <a:xfrm>
              <a:off x="727819" y="377868"/>
              <a:ext cx="91505" cy="12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9256" y="16617"/>
                  </a:moveTo>
                  <a:cubicBezTo>
                    <a:pt x="18749" y="17839"/>
                    <a:pt x="15665" y="21600"/>
                    <a:pt x="9005" y="21600"/>
                  </a:cubicBezTo>
                  <a:cubicBezTo>
                    <a:pt x="2573" y="21600"/>
                    <a:pt x="-695" y="18258"/>
                    <a:pt x="124" y="13584"/>
                  </a:cubicBezTo>
                  <a:cubicBezTo>
                    <a:pt x="871" y="9353"/>
                    <a:pt x="4875" y="5649"/>
                    <a:pt x="11506" y="5649"/>
                  </a:cubicBezTo>
                  <a:cubicBezTo>
                    <a:pt x="18276" y="5705"/>
                    <a:pt x="20905" y="9178"/>
                    <a:pt x="19950" y="14585"/>
                  </a:cubicBezTo>
                  <a:lnTo>
                    <a:pt x="4181" y="14585"/>
                  </a:lnTo>
                  <a:cubicBezTo>
                    <a:pt x="4181" y="15536"/>
                    <a:pt x="4267" y="18647"/>
                    <a:pt x="9362" y="18816"/>
                  </a:cubicBezTo>
                  <a:cubicBezTo>
                    <a:pt x="11974" y="18816"/>
                    <a:pt x="13901" y="17785"/>
                    <a:pt x="14707" y="16617"/>
                  </a:cubicBezTo>
                  <a:close/>
                  <a:moveTo>
                    <a:pt x="15995" y="11916"/>
                  </a:moveTo>
                  <a:cubicBezTo>
                    <a:pt x="15807" y="9380"/>
                    <a:pt x="13898" y="8434"/>
                    <a:pt x="10917" y="8434"/>
                  </a:cubicBezTo>
                  <a:cubicBezTo>
                    <a:pt x="8743" y="8434"/>
                    <a:pt x="6121" y="9048"/>
                    <a:pt x="4780" y="11916"/>
                  </a:cubicBezTo>
                  <a:close/>
                  <a:moveTo>
                    <a:pt x="7145" y="0"/>
                  </a:moveTo>
                  <a:lnTo>
                    <a:pt x="11809" y="0"/>
                  </a:lnTo>
                  <a:lnTo>
                    <a:pt x="14759" y="3980"/>
                  </a:lnTo>
                  <a:lnTo>
                    <a:pt x="11809" y="3980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" name="Forme libre : forme 59"/>
            <p:cNvSpPr/>
            <p:nvPr/>
          </p:nvSpPr>
          <p:spPr>
            <a:xfrm>
              <a:off x="821392" y="408490"/>
              <a:ext cx="109668" cy="11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775" y="3289"/>
                  </a:moveTo>
                  <a:cubicBezTo>
                    <a:pt x="20463" y="3205"/>
                    <a:pt x="19903" y="3008"/>
                    <a:pt x="19482" y="3063"/>
                  </a:cubicBezTo>
                  <a:cubicBezTo>
                    <a:pt x="19059" y="3082"/>
                    <a:pt x="18643" y="3178"/>
                    <a:pt x="18258" y="3344"/>
                  </a:cubicBezTo>
                  <a:cubicBezTo>
                    <a:pt x="18449" y="3660"/>
                    <a:pt x="18810" y="4585"/>
                    <a:pt x="18613" y="5914"/>
                  </a:cubicBezTo>
                  <a:cubicBezTo>
                    <a:pt x="17981" y="10140"/>
                    <a:pt x="13921" y="11635"/>
                    <a:pt x="9739" y="11635"/>
                  </a:cubicBezTo>
                  <a:cubicBezTo>
                    <a:pt x="8264" y="11635"/>
                    <a:pt x="7148" y="11402"/>
                    <a:pt x="6480" y="11144"/>
                  </a:cubicBezTo>
                  <a:cubicBezTo>
                    <a:pt x="6033" y="11402"/>
                    <a:pt x="5373" y="11839"/>
                    <a:pt x="5288" y="12384"/>
                  </a:cubicBezTo>
                  <a:cubicBezTo>
                    <a:pt x="5203" y="12929"/>
                    <a:pt x="5504" y="13308"/>
                    <a:pt x="8695" y="13280"/>
                  </a:cubicBezTo>
                  <a:lnTo>
                    <a:pt x="13676" y="13280"/>
                  </a:lnTo>
                  <a:cubicBezTo>
                    <a:pt x="17227" y="13394"/>
                    <a:pt x="19140" y="14407"/>
                    <a:pt x="18777" y="16833"/>
                  </a:cubicBezTo>
                  <a:cubicBezTo>
                    <a:pt x="18226" y="20532"/>
                    <a:pt x="12551" y="21600"/>
                    <a:pt x="7774" y="21600"/>
                  </a:cubicBezTo>
                  <a:cubicBezTo>
                    <a:pt x="3352" y="21600"/>
                    <a:pt x="-353" y="20735"/>
                    <a:pt x="27" y="18160"/>
                  </a:cubicBezTo>
                  <a:cubicBezTo>
                    <a:pt x="298" y="16313"/>
                    <a:pt x="2022" y="16047"/>
                    <a:pt x="3567" y="15765"/>
                  </a:cubicBezTo>
                  <a:lnTo>
                    <a:pt x="3577" y="15710"/>
                  </a:lnTo>
                  <a:cubicBezTo>
                    <a:pt x="2236" y="15593"/>
                    <a:pt x="1310" y="14865"/>
                    <a:pt x="1548" y="13315"/>
                  </a:cubicBezTo>
                  <a:cubicBezTo>
                    <a:pt x="1786" y="11766"/>
                    <a:pt x="3460" y="10572"/>
                    <a:pt x="4753" y="10398"/>
                  </a:cubicBezTo>
                  <a:lnTo>
                    <a:pt x="4753" y="10341"/>
                  </a:lnTo>
                  <a:cubicBezTo>
                    <a:pt x="3127" y="9388"/>
                    <a:pt x="2502" y="7856"/>
                    <a:pt x="2794" y="5893"/>
                  </a:cubicBezTo>
                  <a:cubicBezTo>
                    <a:pt x="3474" y="1331"/>
                    <a:pt x="7910" y="258"/>
                    <a:pt x="11804" y="258"/>
                  </a:cubicBezTo>
                  <a:cubicBezTo>
                    <a:pt x="14575" y="258"/>
                    <a:pt x="16092" y="951"/>
                    <a:pt x="17075" y="1675"/>
                  </a:cubicBezTo>
                  <a:cubicBezTo>
                    <a:pt x="17720" y="1096"/>
                    <a:pt x="19066" y="0"/>
                    <a:pt x="20658" y="0"/>
                  </a:cubicBezTo>
                  <a:lnTo>
                    <a:pt x="21247" y="0"/>
                  </a:lnTo>
                  <a:close/>
                  <a:moveTo>
                    <a:pt x="6386" y="16495"/>
                  </a:moveTo>
                  <a:cubicBezTo>
                    <a:pt x="5533" y="16495"/>
                    <a:pt x="4263" y="16727"/>
                    <a:pt x="4130" y="17622"/>
                  </a:cubicBezTo>
                  <a:cubicBezTo>
                    <a:pt x="3938" y="18890"/>
                    <a:pt x="5620" y="19030"/>
                    <a:pt x="8515" y="19030"/>
                  </a:cubicBezTo>
                  <a:cubicBezTo>
                    <a:pt x="11377" y="19030"/>
                    <a:pt x="14492" y="18712"/>
                    <a:pt x="14675" y="17471"/>
                  </a:cubicBezTo>
                  <a:cubicBezTo>
                    <a:pt x="14833" y="16402"/>
                    <a:pt x="14175" y="16461"/>
                    <a:pt x="10133" y="16485"/>
                  </a:cubicBezTo>
                  <a:close/>
                  <a:moveTo>
                    <a:pt x="15013" y="5921"/>
                  </a:moveTo>
                  <a:cubicBezTo>
                    <a:pt x="15364" y="3611"/>
                    <a:pt x="13045" y="2915"/>
                    <a:pt x="11101" y="2915"/>
                  </a:cubicBezTo>
                  <a:cubicBezTo>
                    <a:pt x="9094" y="2915"/>
                    <a:pt x="6748" y="3611"/>
                    <a:pt x="6402" y="5948"/>
                  </a:cubicBezTo>
                  <a:cubicBezTo>
                    <a:pt x="6039" y="8378"/>
                    <a:pt x="8217" y="8985"/>
                    <a:pt x="10165" y="8985"/>
                  </a:cubicBezTo>
                  <a:cubicBezTo>
                    <a:pt x="12114" y="8985"/>
                    <a:pt x="14675" y="8199"/>
                    <a:pt x="15013" y="5917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" name="Forme libre : forme 60"/>
            <p:cNvSpPr/>
            <p:nvPr/>
          </p:nvSpPr>
          <p:spPr>
            <a:xfrm>
              <a:off x="930852" y="409874"/>
              <a:ext cx="91480" cy="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6" h="21600" fill="norm" stroke="1" extrusionOk="0">
                  <a:moveTo>
                    <a:pt x="19254" y="14853"/>
                  </a:moveTo>
                  <a:cubicBezTo>
                    <a:pt x="18747" y="16507"/>
                    <a:pt x="15666" y="21600"/>
                    <a:pt x="8999" y="21600"/>
                  </a:cubicBezTo>
                  <a:cubicBezTo>
                    <a:pt x="2566" y="21600"/>
                    <a:pt x="-697" y="17075"/>
                    <a:pt x="126" y="10745"/>
                  </a:cubicBezTo>
                  <a:cubicBezTo>
                    <a:pt x="870" y="5016"/>
                    <a:pt x="4874" y="0"/>
                    <a:pt x="11507" y="0"/>
                  </a:cubicBezTo>
                  <a:cubicBezTo>
                    <a:pt x="18261" y="75"/>
                    <a:pt x="20903" y="4779"/>
                    <a:pt x="19947" y="12101"/>
                  </a:cubicBezTo>
                  <a:lnTo>
                    <a:pt x="4171" y="12101"/>
                  </a:lnTo>
                  <a:cubicBezTo>
                    <a:pt x="4171" y="13388"/>
                    <a:pt x="4261" y="17601"/>
                    <a:pt x="9354" y="17830"/>
                  </a:cubicBezTo>
                  <a:cubicBezTo>
                    <a:pt x="11967" y="17830"/>
                    <a:pt x="13890" y="16433"/>
                    <a:pt x="14706" y="14853"/>
                  </a:cubicBezTo>
                  <a:close/>
                  <a:moveTo>
                    <a:pt x="16001" y="8486"/>
                  </a:moveTo>
                  <a:cubicBezTo>
                    <a:pt x="15811" y="5053"/>
                    <a:pt x="13895" y="3772"/>
                    <a:pt x="10923" y="3772"/>
                  </a:cubicBezTo>
                  <a:cubicBezTo>
                    <a:pt x="8745" y="3772"/>
                    <a:pt x="6121" y="4602"/>
                    <a:pt x="4780" y="8486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75" name="Texte du titre"/>
          <p:cNvSpPr txBox="1"/>
          <p:nvPr>
            <p:ph type="title"/>
          </p:nvPr>
        </p:nvSpPr>
        <p:spPr>
          <a:xfrm>
            <a:off x="350520" y="452142"/>
            <a:ext cx="11490960" cy="42870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176" name="Numéro de diapositive"/>
          <p:cNvSpPr txBox="1"/>
          <p:nvPr>
            <p:ph type="sldNum" sz="quarter" idx="2"/>
          </p:nvPr>
        </p:nvSpPr>
        <p:spPr>
          <a:xfrm>
            <a:off x="3651870" y="6518924"/>
            <a:ext cx="225963" cy="224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7" name="Texte niveau 1…"/>
          <p:cNvSpPr txBox="1"/>
          <p:nvPr>
            <p:ph type="body" idx="1"/>
          </p:nvPr>
        </p:nvSpPr>
        <p:spPr>
          <a:xfrm>
            <a:off x="350204" y="1169042"/>
            <a:ext cx="11490960" cy="47108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8" name="Espace réservé du texte 6"/>
          <p:cNvSpPr/>
          <p:nvPr>
            <p:ph type="body" sz="quarter" idx="21" hasCustomPrompt="1"/>
          </p:nvPr>
        </p:nvSpPr>
        <p:spPr>
          <a:xfrm>
            <a:off x="350203" y="175445"/>
            <a:ext cx="11490961" cy="20725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86968">
              <a:spcBef>
                <a:spcPts val="900"/>
              </a:spcBef>
              <a:defRPr i="1" sz="1358">
                <a:solidFill>
                  <a:srgbClr val="69C0BB"/>
                </a:solidFill>
              </a:defRPr>
            </a:lvl1pPr>
          </a:lstStyle>
          <a:p>
            <a:pPr/>
            <a:r>
              <a:t>Chapitre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e 61"/>
          <p:cNvGrpSpPr/>
          <p:nvPr/>
        </p:nvGrpSpPr>
        <p:grpSpPr>
          <a:xfrm>
            <a:off x="10748790" y="6169793"/>
            <a:ext cx="1092728" cy="526409"/>
            <a:chOff x="36" y="-7"/>
            <a:chExt cx="1092727" cy="526408"/>
          </a:xfrm>
        </p:grpSpPr>
        <p:sp>
          <p:nvSpPr>
            <p:cNvPr id="185" name="Forme libre : forme 51"/>
            <p:cNvSpPr/>
            <p:nvPr/>
          </p:nvSpPr>
          <p:spPr>
            <a:xfrm>
              <a:off x="665128" y="-8"/>
              <a:ext cx="427637" cy="33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0028" fill="norm" stroke="1" extrusionOk="0">
                  <a:moveTo>
                    <a:pt x="20760" y="1799"/>
                  </a:moveTo>
                  <a:cubicBezTo>
                    <a:pt x="20088" y="9390"/>
                    <a:pt x="14812" y="18225"/>
                    <a:pt x="9136" y="19750"/>
                  </a:cubicBezTo>
                  <a:cubicBezTo>
                    <a:pt x="3459" y="21276"/>
                    <a:pt x="-599" y="16357"/>
                    <a:pt x="73" y="8765"/>
                  </a:cubicBezTo>
                  <a:cubicBezTo>
                    <a:pt x="73" y="8765"/>
                    <a:pt x="328" y="6683"/>
                    <a:pt x="1425" y="6388"/>
                  </a:cubicBezTo>
                  <a:cubicBezTo>
                    <a:pt x="2522" y="6093"/>
                    <a:pt x="2343" y="8503"/>
                    <a:pt x="2343" y="8503"/>
                  </a:cubicBezTo>
                  <a:cubicBezTo>
                    <a:pt x="1865" y="13902"/>
                    <a:pt x="4899" y="17364"/>
                    <a:pt x="9118" y="16231"/>
                  </a:cubicBezTo>
                  <a:cubicBezTo>
                    <a:pt x="13337" y="15099"/>
                    <a:pt x="17275" y="8354"/>
                    <a:pt x="17752" y="2954"/>
                  </a:cubicBezTo>
                  <a:cubicBezTo>
                    <a:pt x="17752" y="2954"/>
                    <a:pt x="17890" y="513"/>
                    <a:pt x="19638" y="43"/>
                  </a:cubicBezTo>
                  <a:cubicBezTo>
                    <a:pt x="21001" y="-324"/>
                    <a:pt x="20760" y="1799"/>
                    <a:pt x="20760" y="1799"/>
                  </a:cubicBezTo>
                  <a:close/>
                </a:path>
              </a:pathLst>
            </a:custGeom>
            <a:solidFill>
              <a:srgbClr val="69C0B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" name="Forme libre : forme 52"/>
            <p:cNvSpPr/>
            <p:nvPr/>
          </p:nvSpPr>
          <p:spPr>
            <a:xfrm>
              <a:off x="244286" y="70622"/>
              <a:ext cx="406869" cy="267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47" y="0"/>
                  </a:moveTo>
                  <a:lnTo>
                    <a:pt x="16957" y="8565"/>
                  </a:lnTo>
                  <a:lnTo>
                    <a:pt x="10336" y="8557"/>
                  </a:lnTo>
                  <a:lnTo>
                    <a:pt x="11126" y="0"/>
                  </a:lnTo>
                  <a:lnTo>
                    <a:pt x="7273" y="0"/>
                  </a:lnTo>
                  <a:lnTo>
                    <a:pt x="6482" y="8557"/>
                  </a:lnTo>
                  <a:lnTo>
                    <a:pt x="346" y="8557"/>
                  </a:lnTo>
                  <a:lnTo>
                    <a:pt x="0" y="12300"/>
                  </a:lnTo>
                  <a:lnTo>
                    <a:pt x="6137" y="12300"/>
                  </a:lnTo>
                  <a:lnTo>
                    <a:pt x="5278" y="21600"/>
                  </a:lnTo>
                  <a:lnTo>
                    <a:pt x="9132" y="21600"/>
                  </a:lnTo>
                  <a:lnTo>
                    <a:pt x="9989" y="12308"/>
                  </a:lnTo>
                  <a:lnTo>
                    <a:pt x="16611" y="12308"/>
                  </a:lnTo>
                  <a:lnTo>
                    <a:pt x="15755" y="21600"/>
                  </a:lnTo>
                  <a:lnTo>
                    <a:pt x="19606" y="21600"/>
                  </a:lnTo>
                  <a:lnTo>
                    <a:pt x="21600" y="0"/>
                  </a:lnTo>
                  <a:lnTo>
                    <a:pt x="17747" y="0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" name="Forme libre : forme 53"/>
            <p:cNvSpPr/>
            <p:nvPr/>
          </p:nvSpPr>
          <p:spPr>
            <a:xfrm>
              <a:off x="36" y="63122"/>
              <a:ext cx="342750" cy="347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0648" fill="norm" stroke="1" extrusionOk="0">
                  <a:moveTo>
                    <a:pt x="18296" y="3235"/>
                  </a:moveTo>
                  <a:cubicBezTo>
                    <a:pt x="11252" y="3802"/>
                    <a:pt x="5187" y="7650"/>
                    <a:pt x="4751" y="11830"/>
                  </a:cubicBezTo>
                  <a:cubicBezTo>
                    <a:pt x="4316" y="16010"/>
                    <a:pt x="9670" y="18937"/>
                    <a:pt x="16714" y="18368"/>
                  </a:cubicBezTo>
                  <a:cubicBezTo>
                    <a:pt x="16714" y="18368"/>
                    <a:pt x="18296" y="18261"/>
                    <a:pt x="18176" y="19403"/>
                  </a:cubicBezTo>
                  <a:cubicBezTo>
                    <a:pt x="18056" y="20545"/>
                    <a:pt x="16289" y="20522"/>
                    <a:pt x="16289" y="20522"/>
                  </a:cubicBezTo>
                  <a:cubicBezTo>
                    <a:pt x="6540" y="21407"/>
                    <a:pt x="-563" y="17546"/>
                    <a:pt x="35" y="11808"/>
                  </a:cubicBezTo>
                  <a:cubicBezTo>
                    <a:pt x="632" y="6069"/>
                    <a:pt x="8960" y="787"/>
                    <a:pt x="18631" y="7"/>
                  </a:cubicBezTo>
                  <a:cubicBezTo>
                    <a:pt x="18631" y="7"/>
                    <a:pt x="21037" y="-193"/>
                    <a:pt x="20869" y="1417"/>
                  </a:cubicBezTo>
                  <a:cubicBezTo>
                    <a:pt x="20712" y="2927"/>
                    <a:pt x="18417" y="3213"/>
                    <a:pt x="18417" y="3213"/>
                  </a:cubicBezTo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" name="Forme libre : forme 54"/>
            <p:cNvSpPr/>
            <p:nvPr/>
          </p:nvSpPr>
          <p:spPr>
            <a:xfrm>
              <a:off x="324450" y="382782"/>
              <a:ext cx="104779" cy="11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14281" y="19072"/>
                  </a:moveTo>
                  <a:cubicBezTo>
                    <a:pt x="13311" y="19854"/>
                    <a:pt x="11165" y="21600"/>
                    <a:pt x="7425" y="21600"/>
                  </a:cubicBezTo>
                  <a:cubicBezTo>
                    <a:pt x="2810" y="21600"/>
                    <a:pt x="-689" y="18464"/>
                    <a:pt x="115" y="13186"/>
                  </a:cubicBezTo>
                  <a:cubicBezTo>
                    <a:pt x="843" y="8459"/>
                    <a:pt x="4747" y="4986"/>
                    <a:pt x="10123" y="4986"/>
                  </a:cubicBezTo>
                  <a:cubicBezTo>
                    <a:pt x="13250" y="4986"/>
                    <a:pt x="14612" y="6030"/>
                    <a:pt x="16052" y="7133"/>
                  </a:cubicBezTo>
                  <a:lnTo>
                    <a:pt x="17145" y="0"/>
                  </a:lnTo>
                  <a:lnTo>
                    <a:pt x="20911" y="0"/>
                  </a:lnTo>
                  <a:lnTo>
                    <a:pt x="17677" y="21080"/>
                  </a:lnTo>
                  <a:lnTo>
                    <a:pt x="13977" y="21080"/>
                  </a:lnTo>
                  <a:close/>
                  <a:moveTo>
                    <a:pt x="15582" y="10202"/>
                  </a:moveTo>
                  <a:cubicBezTo>
                    <a:pt x="14566" y="9300"/>
                    <a:pt x="13205" y="8054"/>
                    <a:pt x="10475" y="8054"/>
                  </a:cubicBezTo>
                  <a:cubicBezTo>
                    <a:pt x="7588" y="8054"/>
                    <a:pt x="4468" y="9795"/>
                    <a:pt x="3928" y="13304"/>
                  </a:cubicBezTo>
                  <a:cubicBezTo>
                    <a:pt x="3404" y="16725"/>
                    <a:pt x="5829" y="18519"/>
                    <a:pt x="8747" y="18519"/>
                  </a:cubicBezTo>
                  <a:cubicBezTo>
                    <a:pt x="11327" y="18519"/>
                    <a:pt x="13029" y="17332"/>
                    <a:pt x="14654" y="16257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" name="Forme libre : forme 55"/>
            <p:cNvSpPr/>
            <p:nvPr/>
          </p:nvSpPr>
          <p:spPr>
            <a:xfrm>
              <a:off x="433240" y="409874"/>
              <a:ext cx="91485" cy="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7" h="21600" fill="norm" stroke="1" extrusionOk="0">
                  <a:moveTo>
                    <a:pt x="19256" y="14853"/>
                  </a:moveTo>
                  <a:cubicBezTo>
                    <a:pt x="18739" y="16507"/>
                    <a:pt x="15664" y="21600"/>
                    <a:pt x="8997" y="21600"/>
                  </a:cubicBezTo>
                  <a:cubicBezTo>
                    <a:pt x="2564" y="21600"/>
                    <a:pt x="-699" y="17075"/>
                    <a:pt x="125" y="10745"/>
                  </a:cubicBezTo>
                  <a:cubicBezTo>
                    <a:pt x="872" y="5016"/>
                    <a:pt x="4875" y="0"/>
                    <a:pt x="11503" y="0"/>
                  </a:cubicBezTo>
                  <a:cubicBezTo>
                    <a:pt x="18264" y="75"/>
                    <a:pt x="20901" y="4779"/>
                    <a:pt x="19948" y="12101"/>
                  </a:cubicBezTo>
                  <a:lnTo>
                    <a:pt x="4171" y="12101"/>
                  </a:lnTo>
                  <a:cubicBezTo>
                    <a:pt x="4171" y="13388"/>
                    <a:pt x="4257" y="17601"/>
                    <a:pt x="9354" y="17830"/>
                  </a:cubicBezTo>
                  <a:cubicBezTo>
                    <a:pt x="11967" y="17830"/>
                    <a:pt x="13887" y="16433"/>
                    <a:pt x="14701" y="14853"/>
                  </a:cubicBezTo>
                  <a:close/>
                  <a:moveTo>
                    <a:pt x="16001" y="8486"/>
                  </a:moveTo>
                  <a:cubicBezTo>
                    <a:pt x="15809" y="5053"/>
                    <a:pt x="13900" y="3777"/>
                    <a:pt x="10914" y="3777"/>
                  </a:cubicBezTo>
                  <a:cubicBezTo>
                    <a:pt x="8736" y="3777"/>
                    <a:pt x="6117" y="4608"/>
                    <a:pt x="4773" y="8491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" name="Forme libre : forme 56"/>
            <p:cNvSpPr/>
            <p:nvPr/>
          </p:nvSpPr>
          <p:spPr>
            <a:xfrm>
              <a:off x="569454" y="382752"/>
              <a:ext cx="104631" cy="11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5" y="0"/>
                  </a:moveTo>
                  <a:lnTo>
                    <a:pt x="7804" y="0"/>
                  </a:lnTo>
                  <a:lnTo>
                    <a:pt x="5042" y="17857"/>
                  </a:lnTo>
                  <a:lnTo>
                    <a:pt x="21600" y="17857"/>
                  </a:lnTo>
                  <a:lnTo>
                    <a:pt x="2102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" name="Forme libre : forme 57"/>
            <p:cNvSpPr/>
            <p:nvPr/>
          </p:nvSpPr>
          <p:spPr>
            <a:xfrm>
              <a:off x="684980" y="379914"/>
              <a:ext cx="35467" cy="11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78" y="6032"/>
                  </a:moveTo>
                  <a:lnTo>
                    <a:pt x="18776" y="6032"/>
                  </a:lnTo>
                  <a:lnTo>
                    <a:pt x="11488" y="21600"/>
                  </a:lnTo>
                  <a:lnTo>
                    <a:pt x="0" y="21600"/>
                  </a:lnTo>
                  <a:close/>
                  <a:moveTo>
                    <a:pt x="10116" y="0"/>
                  </a:moveTo>
                  <a:lnTo>
                    <a:pt x="21600" y="0"/>
                  </a:lnTo>
                  <a:lnTo>
                    <a:pt x="20097" y="3189"/>
                  </a:lnTo>
                  <a:lnTo>
                    <a:pt x="8608" y="3189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" name="Forme libre : forme 58"/>
            <p:cNvSpPr/>
            <p:nvPr/>
          </p:nvSpPr>
          <p:spPr>
            <a:xfrm>
              <a:off x="727819" y="377868"/>
              <a:ext cx="91505" cy="12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9256" y="16617"/>
                  </a:moveTo>
                  <a:cubicBezTo>
                    <a:pt x="18749" y="17839"/>
                    <a:pt x="15665" y="21600"/>
                    <a:pt x="9005" y="21600"/>
                  </a:cubicBezTo>
                  <a:cubicBezTo>
                    <a:pt x="2573" y="21600"/>
                    <a:pt x="-695" y="18258"/>
                    <a:pt x="124" y="13584"/>
                  </a:cubicBezTo>
                  <a:cubicBezTo>
                    <a:pt x="871" y="9353"/>
                    <a:pt x="4875" y="5649"/>
                    <a:pt x="11506" y="5649"/>
                  </a:cubicBezTo>
                  <a:cubicBezTo>
                    <a:pt x="18276" y="5705"/>
                    <a:pt x="20905" y="9178"/>
                    <a:pt x="19950" y="14585"/>
                  </a:cubicBezTo>
                  <a:lnTo>
                    <a:pt x="4181" y="14585"/>
                  </a:lnTo>
                  <a:cubicBezTo>
                    <a:pt x="4181" y="15536"/>
                    <a:pt x="4267" y="18647"/>
                    <a:pt x="9362" y="18816"/>
                  </a:cubicBezTo>
                  <a:cubicBezTo>
                    <a:pt x="11974" y="18816"/>
                    <a:pt x="13901" y="17785"/>
                    <a:pt x="14707" y="16617"/>
                  </a:cubicBezTo>
                  <a:close/>
                  <a:moveTo>
                    <a:pt x="15995" y="11916"/>
                  </a:moveTo>
                  <a:cubicBezTo>
                    <a:pt x="15807" y="9380"/>
                    <a:pt x="13898" y="8434"/>
                    <a:pt x="10917" y="8434"/>
                  </a:cubicBezTo>
                  <a:cubicBezTo>
                    <a:pt x="8743" y="8434"/>
                    <a:pt x="6121" y="9048"/>
                    <a:pt x="4780" y="11916"/>
                  </a:cubicBezTo>
                  <a:close/>
                  <a:moveTo>
                    <a:pt x="7145" y="0"/>
                  </a:moveTo>
                  <a:lnTo>
                    <a:pt x="11809" y="0"/>
                  </a:lnTo>
                  <a:lnTo>
                    <a:pt x="14759" y="3980"/>
                  </a:lnTo>
                  <a:lnTo>
                    <a:pt x="11809" y="3980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" name="Forme libre : forme 59"/>
            <p:cNvSpPr/>
            <p:nvPr/>
          </p:nvSpPr>
          <p:spPr>
            <a:xfrm>
              <a:off x="821392" y="408490"/>
              <a:ext cx="109668" cy="11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775" y="3289"/>
                  </a:moveTo>
                  <a:cubicBezTo>
                    <a:pt x="20463" y="3205"/>
                    <a:pt x="19903" y="3008"/>
                    <a:pt x="19482" y="3063"/>
                  </a:cubicBezTo>
                  <a:cubicBezTo>
                    <a:pt x="19059" y="3082"/>
                    <a:pt x="18643" y="3178"/>
                    <a:pt x="18258" y="3344"/>
                  </a:cubicBezTo>
                  <a:cubicBezTo>
                    <a:pt x="18449" y="3660"/>
                    <a:pt x="18810" y="4585"/>
                    <a:pt x="18613" y="5914"/>
                  </a:cubicBezTo>
                  <a:cubicBezTo>
                    <a:pt x="17981" y="10140"/>
                    <a:pt x="13921" y="11635"/>
                    <a:pt x="9739" y="11635"/>
                  </a:cubicBezTo>
                  <a:cubicBezTo>
                    <a:pt x="8264" y="11635"/>
                    <a:pt x="7148" y="11402"/>
                    <a:pt x="6480" y="11144"/>
                  </a:cubicBezTo>
                  <a:cubicBezTo>
                    <a:pt x="6033" y="11402"/>
                    <a:pt x="5373" y="11839"/>
                    <a:pt x="5288" y="12384"/>
                  </a:cubicBezTo>
                  <a:cubicBezTo>
                    <a:pt x="5203" y="12929"/>
                    <a:pt x="5504" y="13308"/>
                    <a:pt x="8695" y="13280"/>
                  </a:cubicBezTo>
                  <a:lnTo>
                    <a:pt x="13676" y="13280"/>
                  </a:lnTo>
                  <a:cubicBezTo>
                    <a:pt x="17227" y="13394"/>
                    <a:pt x="19140" y="14407"/>
                    <a:pt x="18777" y="16833"/>
                  </a:cubicBezTo>
                  <a:cubicBezTo>
                    <a:pt x="18226" y="20532"/>
                    <a:pt x="12551" y="21600"/>
                    <a:pt x="7774" y="21600"/>
                  </a:cubicBezTo>
                  <a:cubicBezTo>
                    <a:pt x="3352" y="21600"/>
                    <a:pt x="-353" y="20735"/>
                    <a:pt x="27" y="18160"/>
                  </a:cubicBezTo>
                  <a:cubicBezTo>
                    <a:pt x="298" y="16313"/>
                    <a:pt x="2022" y="16047"/>
                    <a:pt x="3567" y="15765"/>
                  </a:cubicBezTo>
                  <a:lnTo>
                    <a:pt x="3577" y="15710"/>
                  </a:lnTo>
                  <a:cubicBezTo>
                    <a:pt x="2236" y="15593"/>
                    <a:pt x="1310" y="14865"/>
                    <a:pt x="1548" y="13315"/>
                  </a:cubicBezTo>
                  <a:cubicBezTo>
                    <a:pt x="1786" y="11766"/>
                    <a:pt x="3460" y="10572"/>
                    <a:pt x="4753" y="10398"/>
                  </a:cubicBezTo>
                  <a:lnTo>
                    <a:pt x="4753" y="10341"/>
                  </a:lnTo>
                  <a:cubicBezTo>
                    <a:pt x="3127" y="9388"/>
                    <a:pt x="2502" y="7856"/>
                    <a:pt x="2794" y="5893"/>
                  </a:cubicBezTo>
                  <a:cubicBezTo>
                    <a:pt x="3474" y="1331"/>
                    <a:pt x="7910" y="258"/>
                    <a:pt x="11804" y="258"/>
                  </a:cubicBezTo>
                  <a:cubicBezTo>
                    <a:pt x="14575" y="258"/>
                    <a:pt x="16092" y="951"/>
                    <a:pt x="17075" y="1675"/>
                  </a:cubicBezTo>
                  <a:cubicBezTo>
                    <a:pt x="17720" y="1096"/>
                    <a:pt x="19066" y="0"/>
                    <a:pt x="20658" y="0"/>
                  </a:cubicBezTo>
                  <a:lnTo>
                    <a:pt x="21247" y="0"/>
                  </a:lnTo>
                  <a:close/>
                  <a:moveTo>
                    <a:pt x="6386" y="16495"/>
                  </a:moveTo>
                  <a:cubicBezTo>
                    <a:pt x="5533" y="16495"/>
                    <a:pt x="4263" y="16727"/>
                    <a:pt x="4130" y="17622"/>
                  </a:cubicBezTo>
                  <a:cubicBezTo>
                    <a:pt x="3938" y="18890"/>
                    <a:pt x="5620" y="19030"/>
                    <a:pt x="8515" y="19030"/>
                  </a:cubicBezTo>
                  <a:cubicBezTo>
                    <a:pt x="11377" y="19030"/>
                    <a:pt x="14492" y="18712"/>
                    <a:pt x="14675" y="17471"/>
                  </a:cubicBezTo>
                  <a:cubicBezTo>
                    <a:pt x="14833" y="16402"/>
                    <a:pt x="14175" y="16461"/>
                    <a:pt x="10133" y="16485"/>
                  </a:cubicBezTo>
                  <a:close/>
                  <a:moveTo>
                    <a:pt x="15013" y="5921"/>
                  </a:moveTo>
                  <a:cubicBezTo>
                    <a:pt x="15364" y="3611"/>
                    <a:pt x="13045" y="2915"/>
                    <a:pt x="11101" y="2915"/>
                  </a:cubicBezTo>
                  <a:cubicBezTo>
                    <a:pt x="9094" y="2915"/>
                    <a:pt x="6748" y="3611"/>
                    <a:pt x="6402" y="5948"/>
                  </a:cubicBezTo>
                  <a:cubicBezTo>
                    <a:pt x="6039" y="8378"/>
                    <a:pt x="8217" y="8985"/>
                    <a:pt x="10165" y="8985"/>
                  </a:cubicBezTo>
                  <a:cubicBezTo>
                    <a:pt x="12114" y="8985"/>
                    <a:pt x="14675" y="8199"/>
                    <a:pt x="15013" y="5917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" name="Forme libre : forme 60"/>
            <p:cNvSpPr/>
            <p:nvPr/>
          </p:nvSpPr>
          <p:spPr>
            <a:xfrm>
              <a:off x="930852" y="409874"/>
              <a:ext cx="91480" cy="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6" h="21600" fill="norm" stroke="1" extrusionOk="0">
                  <a:moveTo>
                    <a:pt x="19254" y="14853"/>
                  </a:moveTo>
                  <a:cubicBezTo>
                    <a:pt x="18747" y="16507"/>
                    <a:pt x="15666" y="21600"/>
                    <a:pt x="8999" y="21600"/>
                  </a:cubicBezTo>
                  <a:cubicBezTo>
                    <a:pt x="2566" y="21600"/>
                    <a:pt x="-697" y="17075"/>
                    <a:pt x="126" y="10745"/>
                  </a:cubicBezTo>
                  <a:cubicBezTo>
                    <a:pt x="870" y="5016"/>
                    <a:pt x="4874" y="0"/>
                    <a:pt x="11507" y="0"/>
                  </a:cubicBezTo>
                  <a:cubicBezTo>
                    <a:pt x="18261" y="75"/>
                    <a:pt x="20903" y="4779"/>
                    <a:pt x="19947" y="12101"/>
                  </a:cubicBezTo>
                  <a:lnTo>
                    <a:pt x="4171" y="12101"/>
                  </a:lnTo>
                  <a:cubicBezTo>
                    <a:pt x="4171" y="13388"/>
                    <a:pt x="4261" y="17601"/>
                    <a:pt x="9354" y="17830"/>
                  </a:cubicBezTo>
                  <a:cubicBezTo>
                    <a:pt x="11967" y="17830"/>
                    <a:pt x="13890" y="16433"/>
                    <a:pt x="14706" y="14853"/>
                  </a:cubicBezTo>
                  <a:close/>
                  <a:moveTo>
                    <a:pt x="16001" y="8486"/>
                  </a:moveTo>
                  <a:cubicBezTo>
                    <a:pt x="15811" y="5053"/>
                    <a:pt x="13895" y="3772"/>
                    <a:pt x="10923" y="3772"/>
                  </a:cubicBezTo>
                  <a:cubicBezTo>
                    <a:pt x="8745" y="3772"/>
                    <a:pt x="6121" y="4602"/>
                    <a:pt x="4780" y="8486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96" name="Numéro de diapositive"/>
          <p:cNvSpPr txBox="1"/>
          <p:nvPr>
            <p:ph type="sldNum" sz="quarter" idx="2"/>
          </p:nvPr>
        </p:nvSpPr>
        <p:spPr>
          <a:xfrm>
            <a:off x="3651870" y="6518924"/>
            <a:ext cx="225963" cy="224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Espace réservé pour une image  9"/>
          <p:cNvSpPr/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0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61"/>
          <p:cNvGrpSpPr/>
          <p:nvPr/>
        </p:nvGrpSpPr>
        <p:grpSpPr>
          <a:xfrm>
            <a:off x="10748790" y="6169793"/>
            <a:ext cx="1092728" cy="526409"/>
            <a:chOff x="36" y="-7"/>
            <a:chExt cx="1092727" cy="526408"/>
          </a:xfrm>
        </p:grpSpPr>
        <p:sp>
          <p:nvSpPr>
            <p:cNvPr id="2" name="Forme libre : forme 51"/>
            <p:cNvSpPr/>
            <p:nvPr/>
          </p:nvSpPr>
          <p:spPr>
            <a:xfrm>
              <a:off x="665128" y="-8"/>
              <a:ext cx="427637" cy="33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0028" fill="norm" stroke="1" extrusionOk="0">
                  <a:moveTo>
                    <a:pt x="20760" y="1799"/>
                  </a:moveTo>
                  <a:cubicBezTo>
                    <a:pt x="20088" y="9390"/>
                    <a:pt x="14812" y="18225"/>
                    <a:pt x="9136" y="19750"/>
                  </a:cubicBezTo>
                  <a:cubicBezTo>
                    <a:pt x="3459" y="21276"/>
                    <a:pt x="-599" y="16357"/>
                    <a:pt x="73" y="8765"/>
                  </a:cubicBezTo>
                  <a:cubicBezTo>
                    <a:pt x="73" y="8765"/>
                    <a:pt x="328" y="6683"/>
                    <a:pt x="1425" y="6388"/>
                  </a:cubicBezTo>
                  <a:cubicBezTo>
                    <a:pt x="2522" y="6093"/>
                    <a:pt x="2343" y="8503"/>
                    <a:pt x="2343" y="8503"/>
                  </a:cubicBezTo>
                  <a:cubicBezTo>
                    <a:pt x="1865" y="13902"/>
                    <a:pt x="4899" y="17364"/>
                    <a:pt x="9118" y="16231"/>
                  </a:cubicBezTo>
                  <a:cubicBezTo>
                    <a:pt x="13337" y="15099"/>
                    <a:pt x="17275" y="8354"/>
                    <a:pt x="17752" y="2954"/>
                  </a:cubicBezTo>
                  <a:cubicBezTo>
                    <a:pt x="17752" y="2954"/>
                    <a:pt x="17890" y="513"/>
                    <a:pt x="19638" y="43"/>
                  </a:cubicBezTo>
                  <a:cubicBezTo>
                    <a:pt x="21001" y="-324"/>
                    <a:pt x="20760" y="1799"/>
                    <a:pt x="20760" y="1799"/>
                  </a:cubicBezTo>
                  <a:close/>
                </a:path>
              </a:pathLst>
            </a:custGeom>
            <a:solidFill>
              <a:srgbClr val="69C0B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" name="Forme libre : forme 52"/>
            <p:cNvSpPr/>
            <p:nvPr/>
          </p:nvSpPr>
          <p:spPr>
            <a:xfrm>
              <a:off x="244286" y="70622"/>
              <a:ext cx="406869" cy="267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47" y="0"/>
                  </a:moveTo>
                  <a:lnTo>
                    <a:pt x="16957" y="8565"/>
                  </a:lnTo>
                  <a:lnTo>
                    <a:pt x="10336" y="8557"/>
                  </a:lnTo>
                  <a:lnTo>
                    <a:pt x="11126" y="0"/>
                  </a:lnTo>
                  <a:lnTo>
                    <a:pt x="7273" y="0"/>
                  </a:lnTo>
                  <a:lnTo>
                    <a:pt x="6482" y="8557"/>
                  </a:lnTo>
                  <a:lnTo>
                    <a:pt x="346" y="8557"/>
                  </a:lnTo>
                  <a:lnTo>
                    <a:pt x="0" y="12300"/>
                  </a:lnTo>
                  <a:lnTo>
                    <a:pt x="6137" y="12300"/>
                  </a:lnTo>
                  <a:lnTo>
                    <a:pt x="5278" y="21600"/>
                  </a:lnTo>
                  <a:lnTo>
                    <a:pt x="9132" y="21600"/>
                  </a:lnTo>
                  <a:lnTo>
                    <a:pt x="9989" y="12308"/>
                  </a:lnTo>
                  <a:lnTo>
                    <a:pt x="16611" y="12308"/>
                  </a:lnTo>
                  <a:lnTo>
                    <a:pt x="15755" y="21600"/>
                  </a:lnTo>
                  <a:lnTo>
                    <a:pt x="19606" y="21600"/>
                  </a:lnTo>
                  <a:lnTo>
                    <a:pt x="21600" y="0"/>
                  </a:lnTo>
                  <a:lnTo>
                    <a:pt x="17747" y="0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" name="Forme libre : forme 53"/>
            <p:cNvSpPr/>
            <p:nvPr/>
          </p:nvSpPr>
          <p:spPr>
            <a:xfrm>
              <a:off x="36" y="63122"/>
              <a:ext cx="342750" cy="347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0648" fill="norm" stroke="1" extrusionOk="0">
                  <a:moveTo>
                    <a:pt x="18296" y="3235"/>
                  </a:moveTo>
                  <a:cubicBezTo>
                    <a:pt x="11252" y="3802"/>
                    <a:pt x="5187" y="7650"/>
                    <a:pt x="4751" y="11830"/>
                  </a:cubicBezTo>
                  <a:cubicBezTo>
                    <a:pt x="4316" y="16010"/>
                    <a:pt x="9670" y="18937"/>
                    <a:pt x="16714" y="18368"/>
                  </a:cubicBezTo>
                  <a:cubicBezTo>
                    <a:pt x="16714" y="18368"/>
                    <a:pt x="18296" y="18261"/>
                    <a:pt x="18176" y="19403"/>
                  </a:cubicBezTo>
                  <a:cubicBezTo>
                    <a:pt x="18056" y="20545"/>
                    <a:pt x="16289" y="20522"/>
                    <a:pt x="16289" y="20522"/>
                  </a:cubicBezTo>
                  <a:cubicBezTo>
                    <a:pt x="6540" y="21407"/>
                    <a:pt x="-563" y="17546"/>
                    <a:pt x="35" y="11808"/>
                  </a:cubicBezTo>
                  <a:cubicBezTo>
                    <a:pt x="632" y="6069"/>
                    <a:pt x="8960" y="787"/>
                    <a:pt x="18631" y="7"/>
                  </a:cubicBezTo>
                  <a:cubicBezTo>
                    <a:pt x="18631" y="7"/>
                    <a:pt x="21037" y="-193"/>
                    <a:pt x="20869" y="1417"/>
                  </a:cubicBezTo>
                  <a:cubicBezTo>
                    <a:pt x="20712" y="2927"/>
                    <a:pt x="18417" y="3213"/>
                    <a:pt x="18417" y="3213"/>
                  </a:cubicBezTo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" name="Forme libre : forme 54"/>
            <p:cNvSpPr/>
            <p:nvPr/>
          </p:nvSpPr>
          <p:spPr>
            <a:xfrm>
              <a:off x="324450" y="382782"/>
              <a:ext cx="104779" cy="11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14281" y="19072"/>
                  </a:moveTo>
                  <a:cubicBezTo>
                    <a:pt x="13311" y="19854"/>
                    <a:pt x="11165" y="21600"/>
                    <a:pt x="7425" y="21600"/>
                  </a:cubicBezTo>
                  <a:cubicBezTo>
                    <a:pt x="2810" y="21600"/>
                    <a:pt x="-689" y="18464"/>
                    <a:pt x="115" y="13186"/>
                  </a:cubicBezTo>
                  <a:cubicBezTo>
                    <a:pt x="843" y="8459"/>
                    <a:pt x="4747" y="4986"/>
                    <a:pt x="10123" y="4986"/>
                  </a:cubicBezTo>
                  <a:cubicBezTo>
                    <a:pt x="13250" y="4986"/>
                    <a:pt x="14612" y="6030"/>
                    <a:pt x="16052" y="7133"/>
                  </a:cubicBezTo>
                  <a:lnTo>
                    <a:pt x="17145" y="0"/>
                  </a:lnTo>
                  <a:lnTo>
                    <a:pt x="20911" y="0"/>
                  </a:lnTo>
                  <a:lnTo>
                    <a:pt x="17677" y="21080"/>
                  </a:lnTo>
                  <a:lnTo>
                    <a:pt x="13977" y="21080"/>
                  </a:lnTo>
                  <a:close/>
                  <a:moveTo>
                    <a:pt x="15582" y="10202"/>
                  </a:moveTo>
                  <a:cubicBezTo>
                    <a:pt x="14566" y="9300"/>
                    <a:pt x="13205" y="8054"/>
                    <a:pt x="10475" y="8054"/>
                  </a:cubicBezTo>
                  <a:cubicBezTo>
                    <a:pt x="7588" y="8054"/>
                    <a:pt x="4468" y="9795"/>
                    <a:pt x="3928" y="13304"/>
                  </a:cubicBezTo>
                  <a:cubicBezTo>
                    <a:pt x="3404" y="16725"/>
                    <a:pt x="5829" y="18519"/>
                    <a:pt x="8747" y="18519"/>
                  </a:cubicBezTo>
                  <a:cubicBezTo>
                    <a:pt x="11327" y="18519"/>
                    <a:pt x="13029" y="17332"/>
                    <a:pt x="14654" y="16257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" name="Forme libre : forme 55"/>
            <p:cNvSpPr/>
            <p:nvPr/>
          </p:nvSpPr>
          <p:spPr>
            <a:xfrm>
              <a:off x="433240" y="409874"/>
              <a:ext cx="91485" cy="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7" h="21600" fill="norm" stroke="1" extrusionOk="0">
                  <a:moveTo>
                    <a:pt x="19256" y="14853"/>
                  </a:moveTo>
                  <a:cubicBezTo>
                    <a:pt x="18739" y="16507"/>
                    <a:pt x="15664" y="21600"/>
                    <a:pt x="8997" y="21600"/>
                  </a:cubicBezTo>
                  <a:cubicBezTo>
                    <a:pt x="2564" y="21600"/>
                    <a:pt x="-699" y="17075"/>
                    <a:pt x="125" y="10745"/>
                  </a:cubicBezTo>
                  <a:cubicBezTo>
                    <a:pt x="872" y="5016"/>
                    <a:pt x="4875" y="0"/>
                    <a:pt x="11503" y="0"/>
                  </a:cubicBezTo>
                  <a:cubicBezTo>
                    <a:pt x="18264" y="75"/>
                    <a:pt x="20901" y="4779"/>
                    <a:pt x="19948" y="12101"/>
                  </a:cubicBezTo>
                  <a:lnTo>
                    <a:pt x="4171" y="12101"/>
                  </a:lnTo>
                  <a:cubicBezTo>
                    <a:pt x="4171" y="13388"/>
                    <a:pt x="4257" y="17601"/>
                    <a:pt x="9354" y="17830"/>
                  </a:cubicBezTo>
                  <a:cubicBezTo>
                    <a:pt x="11967" y="17830"/>
                    <a:pt x="13887" y="16433"/>
                    <a:pt x="14701" y="14853"/>
                  </a:cubicBezTo>
                  <a:close/>
                  <a:moveTo>
                    <a:pt x="16001" y="8486"/>
                  </a:moveTo>
                  <a:cubicBezTo>
                    <a:pt x="15809" y="5053"/>
                    <a:pt x="13900" y="3777"/>
                    <a:pt x="10914" y="3777"/>
                  </a:cubicBezTo>
                  <a:cubicBezTo>
                    <a:pt x="8736" y="3777"/>
                    <a:pt x="6117" y="4608"/>
                    <a:pt x="4773" y="8491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" name="Forme libre : forme 56"/>
            <p:cNvSpPr/>
            <p:nvPr/>
          </p:nvSpPr>
          <p:spPr>
            <a:xfrm>
              <a:off x="569454" y="382752"/>
              <a:ext cx="104631" cy="11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5" y="0"/>
                  </a:moveTo>
                  <a:lnTo>
                    <a:pt x="7804" y="0"/>
                  </a:lnTo>
                  <a:lnTo>
                    <a:pt x="5042" y="17857"/>
                  </a:lnTo>
                  <a:lnTo>
                    <a:pt x="21600" y="17857"/>
                  </a:lnTo>
                  <a:lnTo>
                    <a:pt x="2102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" name="Forme libre : forme 57"/>
            <p:cNvSpPr/>
            <p:nvPr/>
          </p:nvSpPr>
          <p:spPr>
            <a:xfrm>
              <a:off x="684980" y="379914"/>
              <a:ext cx="35467" cy="11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78" y="6032"/>
                  </a:moveTo>
                  <a:lnTo>
                    <a:pt x="18776" y="6032"/>
                  </a:lnTo>
                  <a:lnTo>
                    <a:pt x="11488" y="21600"/>
                  </a:lnTo>
                  <a:lnTo>
                    <a:pt x="0" y="21600"/>
                  </a:lnTo>
                  <a:close/>
                  <a:moveTo>
                    <a:pt x="10116" y="0"/>
                  </a:moveTo>
                  <a:lnTo>
                    <a:pt x="21600" y="0"/>
                  </a:lnTo>
                  <a:lnTo>
                    <a:pt x="20097" y="3189"/>
                  </a:lnTo>
                  <a:lnTo>
                    <a:pt x="8608" y="3189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" name="Forme libre : forme 58"/>
            <p:cNvSpPr/>
            <p:nvPr/>
          </p:nvSpPr>
          <p:spPr>
            <a:xfrm>
              <a:off x="727819" y="377868"/>
              <a:ext cx="91505" cy="12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9256" y="16617"/>
                  </a:moveTo>
                  <a:cubicBezTo>
                    <a:pt x="18749" y="17839"/>
                    <a:pt x="15665" y="21600"/>
                    <a:pt x="9005" y="21600"/>
                  </a:cubicBezTo>
                  <a:cubicBezTo>
                    <a:pt x="2573" y="21600"/>
                    <a:pt x="-695" y="18258"/>
                    <a:pt x="124" y="13584"/>
                  </a:cubicBezTo>
                  <a:cubicBezTo>
                    <a:pt x="871" y="9353"/>
                    <a:pt x="4875" y="5649"/>
                    <a:pt x="11506" y="5649"/>
                  </a:cubicBezTo>
                  <a:cubicBezTo>
                    <a:pt x="18276" y="5705"/>
                    <a:pt x="20905" y="9178"/>
                    <a:pt x="19950" y="14585"/>
                  </a:cubicBezTo>
                  <a:lnTo>
                    <a:pt x="4181" y="14585"/>
                  </a:lnTo>
                  <a:cubicBezTo>
                    <a:pt x="4181" y="15536"/>
                    <a:pt x="4267" y="18647"/>
                    <a:pt x="9362" y="18816"/>
                  </a:cubicBezTo>
                  <a:cubicBezTo>
                    <a:pt x="11974" y="18816"/>
                    <a:pt x="13901" y="17785"/>
                    <a:pt x="14707" y="16617"/>
                  </a:cubicBezTo>
                  <a:close/>
                  <a:moveTo>
                    <a:pt x="15995" y="11916"/>
                  </a:moveTo>
                  <a:cubicBezTo>
                    <a:pt x="15807" y="9380"/>
                    <a:pt x="13898" y="8434"/>
                    <a:pt x="10917" y="8434"/>
                  </a:cubicBezTo>
                  <a:cubicBezTo>
                    <a:pt x="8743" y="8434"/>
                    <a:pt x="6121" y="9048"/>
                    <a:pt x="4780" y="11916"/>
                  </a:cubicBezTo>
                  <a:close/>
                  <a:moveTo>
                    <a:pt x="7145" y="0"/>
                  </a:moveTo>
                  <a:lnTo>
                    <a:pt x="11809" y="0"/>
                  </a:lnTo>
                  <a:lnTo>
                    <a:pt x="14759" y="3980"/>
                  </a:lnTo>
                  <a:lnTo>
                    <a:pt x="11809" y="3980"/>
                  </a:ln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" name="Forme libre : forme 59"/>
            <p:cNvSpPr/>
            <p:nvPr/>
          </p:nvSpPr>
          <p:spPr>
            <a:xfrm>
              <a:off x="821392" y="408490"/>
              <a:ext cx="109668" cy="11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775" y="3289"/>
                  </a:moveTo>
                  <a:cubicBezTo>
                    <a:pt x="20463" y="3205"/>
                    <a:pt x="19903" y="3008"/>
                    <a:pt x="19482" y="3063"/>
                  </a:cubicBezTo>
                  <a:cubicBezTo>
                    <a:pt x="19059" y="3082"/>
                    <a:pt x="18643" y="3178"/>
                    <a:pt x="18258" y="3344"/>
                  </a:cubicBezTo>
                  <a:cubicBezTo>
                    <a:pt x="18449" y="3660"/>
                    <a:pt x="18810" y="4585"/>
                    <a:pt x="18613" y="5914"/>
                  </a:cubicBezTo>
                  <a:cubicBezTo>
                    <a:pt x="17981" y="10140"/>
                    <a:pt x="13921" y="11635"/>
                    <a:pt x="9739" y="11635"/>
                  </a:cubicBezTo>
                  <a:cubicBezTo>
                    <a:pt x="8264" y="11635"/>
                    <a:pt x="7148" y="11402"/>
                    <a:pt x="6480" y="11144"/>
                  </a:cubicBezTo>
                  <a:cubicBezTo>
                    <a:pt x="6033" y="11402"/>
                    <a:pt x="5373" y="11839"/>
                    <a:pt x="5288" y="12384"/>
                  </a:cubicBezTo>
                  <a:cubicBezTo>
                    <a:pt x="5203" y="12929"/>
                    <a:pt x="5504" y="13308"/>
                    <a:pt x="8695" y="13280"/>
                  </a:cubicBezTo>
                  <a:lnTo>
                    <a:pt x="13676" y="13280"/>
                  </a:lnTo>
                  <a:cubicBezTo>
                    <a:pt x="17227" y="13394"/>
                    <a:pt x="19140" y="14407"/>
                    <a:pt x="18777" y="16833"/>
                  </a:cubicBezTo>
                  <a:cubicBezTo>
                    <a:pt x="18226" y="20532"/>
                    <a:pt x="12551" y="21600"/>
                    <a:pt x="7774" y="21600"/>
                  </a:cubicBezTo>
                  <a:cubicBezTo>
                    <a:pt x="3352" y="21600"/>
                    <a:pt x="-353" y="20735"/>
                    <a:pt x="27" y="18160"/>
                  </a:cubicBezTo>
                  <a:cubicBezTo>
                    <a:pt x="298" y="16313"/>
                    <a:pt x="2022" y="16047"/>
                    <a:pt x="3567" y="15765"/>
                  </a:cubicBezTo>
                  <a:lnTo>
                    <a:pt x="3577" y="15710"/>
                  </a:lnTo>
                  <a:cubicBezTo>
                    <a:pt x="2236" y="15593"/>
                    <a:pt x="1310" y="14865"/>
                    <a:pt x="1548" y="13315"/>
                  </a:cubicBezTo>
                  <a:cubicBezTo>
                    <a:pt x="1786" y="11766"/>
                    <a:pt x="3460" y="10572"/>
                    <a:pt x="4753" y="10398"/>
                  </a:cubicBezTo>
                  <a:lnTo>
                    <a:pt x="4753" y="10341"/>
                  </a:lnTo>
                  <a:cubicBezTo>
                    <a:pt x="3127" y="9388"/>
                    <a:pt x="2502" y="7856"/>
                    <a:pt x="2794" y="5893"/>
                  </a:cubicBezTo>
                  <a:cubicBezTo>
                    <a:pt x="3474" y="1331"/>
                    <a:pt x="7910" y="258"/>
                    <a:pt x="11804" y="258"/>
                  </a:cubicBezTo>
                  <a:cubicBezTo>
                    <a:pt x="14575" y="258"/>
                    <a:pt x="16092" y="951"/>
                    <a:pt x="17075" y="1675"/>
                  </a:cubicBezTo>
                  <a:cubicBezTo>
                    <a:pt x="17720" y="1096"/>
                    <a:pt x="19066" y="0"/>
                    <a:pt x="20658" y="0"/>
                  </a:cubicBezTo>
                  <a:lnTo>
                    <a:pt x="21247" y="0"/>
                  </a:lnTo>
                  <a:close/>
                  <a:moveTo>
                    <a:pt x="6386" y="16495"/>
                  </a:moveTo>
                  <a:cubicBezTo>
                    <a:pt x="5533" y="16495"/>
                    <a:pt x="4263" y="16727"/>
                    <a:pt x="4130" y="17622"/>
                  </a:cubicBezTo>
                  <a:cubicBezTo>
                    <a:pt x="3938" y="18890"/>
                    <a:pt x="5620" y="19030"/>
                    <a:pt x="8515" y="19030"/>
                  </a:cubicBezTo>
                  <a:cubicBezTo>
                    <a:pt x="11377" y="19030"/>
                    <a:pt x="14492" y="18712"/>
                    <a:pt x="14675" y="17471"/>
                  </a:cubicBezTo>
                  <a:cubicBezTo>
                    <a:pt x="14833" y="16402"/>
                    <a:pt x="14175" y="16461"/>
                    <a:pt x="10133" y="16485"/>
                  </a:cubicBezTo>
                  <a:close/>
                  <a:moveTo>
                    <a:pt x="15013" y="5921"/>
                  </a:moveTo>
                  <a:cubicBezTo>
                    <a:pt x="15364" y="3611"/>
                    <a:pt x="13045" y="2915"/>
                    <a:pt x="11101" y="2915"/>
                  </a:cubicBezTo>
                  <a:cubicBezTo>
                    <a:pt x="9094" y="2915"/>
                    <a:pt x="6748" y="3611"/>
                    <a:pt x="6402" y="5948"/>
                  </a:cubicBezTo>
                  <a:cubicBezTo>
                    <a:pt x="6039" y="8378"/>
                    <a:pt x="8217" y="8985"/>
                    <a:pt x="10165" y="8985"/>
                  </a:cubicBezTo>
                  <a:cubicBezTo>
                    <a:pt x="12114" y="8985"/>
                    <a:pt x="14675" y="8199"/>
                    <a:pt x="15013" y="5917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" name="Forme libre : forme 60"/>
            <p:cNvSpPr/>
            <p:nvPr/>
          </p:nvSpPr>
          <p:spPr>
            <a:xfrm>
              <a:off x="930852" y="409874"/>
              <a:ext cx="91480" cy="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6" h="21600" fill="norm" stroke="1" extrusionOk="0">
                  <a:moveTo>
                    <a:pt x="19254" y="14853"/>
                  </a:moveTo>
                  <a:cubicBezTo>
                    <a:pt x="18747" y="16507"/>
                    <a:pt x="15666" y="21600"/>
                    <a:pt x="8999" y="21600"/>
                  </a:cubicBezTo>
                  <a:cubicBezTo>
                    <a:pt x="2566" y="21600"/>
                    <a:pt x="-697" y="17075"/>
                    <a:pt x="126" y="10745"/>
                  </a:cubicBezTo>
                  <a:cubicBezTo>
                    <a:pt x="870" y="5016"/>
                    <a:pt x="4874" y="0"/>
                    <a:pt x="11507" y="0"/>
                  </a:cubicBezTo>
                  <a:cubicBezTo>
                    <a:pt x="18261" y="75"/>
                    <a:pt x="20903" y="4779"/>
                    <a:pt x="19947" y="12101"/>
                  </a:cubicBezTo>
                  <a:lnTo>
                    <a:pt x="4171" y="12101"/>
                  </a:lnTo>
                  <a:cubicBezTo>
                    <a:pt x="4171" y="13388"/>
                    <a:pt x="4261" y="17601"/>
                    <a:pt x="9354" y="17830"/>
                  </a:cubicBezTo>
                  <a:cubicBezTo>
                    <a:pt x="11967" y="17830"/>
                    <a:pt x="13890" y="16433"/>
                    <a:pt x="14706" y="14853"/>
                  </a:cubicBezTo>
                  <a:close/>
                  <a:moveTo>
                    <a:pt x="16001" y="8486"/>
                  </a:moveTo>
                  <a:cubicBezTo>
                    <a:pt x="15811" y="5053"/>
                    <a:pt x="13895" y="3772"/>
                    <a:pt x="10923" y="3772"/>
                  </a:cubicBezTo>
                  <a:cubicBezTo>
                    <a:pt x="8745" y="3772"/>
                    <a:pt x="6121" y="4602"/>
                    <a:pt x="4780" y="8486"/>
                  </a:cubicBezTo>
                  <a:close/>
                </a:path>
              </a:pathLst>
            </a:custGeom>
            <a:solidFill>
              <a:srgbClr val="26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3" name="Espace réservé pour une image  4" descr="Espace réservé pour une image  4"/>
          <p:cNvPicPr>
            <a:picLocks noChangeAspect="1"/>
          </p:cNvPicPr>
          <p:nvPr/>
        </p:nvPicPr>
        <p:blipFill>
          <a:blip r:embed="rId2">
            <a:extLst/>
          </a:blip>
          <a:srcRect l="4514" t="0" r="9265" b="0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43"/>
          <p:cNvSpPr/>
          <p:nvPr/>
        </p:nvSpPr>
        <p:spPr>
          <a:xfrm>
            <a:off x="0" y="3140967"/>
            <a:ext cx="12192000" cy="37170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33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Forme libre : forme 31"/>
          <p:cNvSpPr/>
          <p:nvPr/>
        </p:nvSpPr>
        <p:spPr>
          <a:xfrm>
            <a:off x="-1" y="0"/>
            <a:ext cx="7680907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1810" y="0"/>
                </a:lnTo>
                <a:lnTo>
                  <a:pt x="12526" y="524"/>
                </a:lnTo>
                <a:cubicBezTo>
                  <a:pt x="18001" y="4746"/>
                  <a:pt x="21600" y="11897"/>
                  <a:pt x="21600" y="20006"/>
                </a:cubicBezTo>
                <a:cubicBezTo>
                  <a:pt x="21600" y="20412"/>
                  <a:pt x="21591" y="20815"/>
                  <a:pt x="21573" y="21215"/>
                </a:cubicBezTo>
                <a:lnTo>
                  <a:pt x="2154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672AE">
              <a:alpha val="9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8" name="Rectangle : coins arrondis 17"/>
          <p:cNvGrpSpPr/>
          <p:nvPr/>
        </p:nvGrpSpPr>
        <p:grpSpPr>
          <a:xfrm>
            <a:off x="407368" y="3645024"/>
            <a:ext cx="6120680" cy="611327"/>
            <a:chOff x="0" y="0"/>
            <a:chExt cx="6120679" cy="611326"/>
          </a:xfrm>
        </p:grpSpPr>
        <p:sp>
          <p:nvSpPr>
            <p:cNvPr id="16" name="Rectangle aux angles arrondis"/>
            <p:cNvSpPr/>
            <p:nvPr/>
          </p:nvSpPr>
          <p:spPr>
            <a:xfrm>
              <a:off x="0" y="0"/>
              <a:ext cx="6120680" cy="611327"/>
            </a:xfrm>
            <a:prstGeom prst="roundRect">
              <a:avLst>
                <a:gd name="adj" fmla="val 50000"/>
              </a:avLst>
            </a:prstGeom>
            <a:solidFill>
              <a:srgbClr val="69C0B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" name="Présentation au Conseil d’administration"/>
            <p:cNvSpPr txBox="1"/>
            <p:nvPr/>
          </p:nvSpPr>
          <p:spPr>
            <a:xfrm>
              <a:off x="135245" y="75792"/>
              <a:ext cx="585019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Présentation au Conseil d’administration </a:t>
              </a:r>
            </a:p>
          </p:txBody>
        </p:sp>
      </p:grpSp>
      <p:sp>
        <p:nvSpPr>
          <p:cNvPr id="19" name="ZoneTexte 21"/>
          <p:cNvSpPr txBox="1"/>
          <p:nvPr/>
        </p:nvSpPr>
        <p:spPr>
          <a:xfrm>
            <a:off x="453087" y="1675776"/>
            <a:ext cx="5885226" cy="3017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70000"/>
              </a:lnSpc>
              <a:defRPr b="1" sz="8000">
                <a:solidFill>
                  <a:srgbClr val="FFFFFF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lvl1pPr>
          </a:lstStyle>
          <a:p>
            <a:pPr/>
            <a:r>
              <a:t>Plan opérationnel</a:t>
            </a:r>
          </a:p>
        </p:txBody>
      </p:sp>
      <p:sp>
        <p:nvSpPr>
          <p:cNvPr id="20" name="ZoneTexte 27"/>
          <p:cNvSpPr txBox="1"/>
          <p:nvPr/>
        </p:nvSpPr>
        <p:spPr>
          <a:xfrm>
            <a:off x="1335185" y="5842570"/>
            <a:ext cx="426504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i="1" sz="280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/>
            <a:r>
              <a:t>09 mars 2022</a:t>
            </a:r>
          </a:p>
        </p:txBody>
      </p:sp>
      <p:sp>
        <p:nvSpPr>
          <p:cNvPr id="21" name="ZoneTexte 28"/>
          <p:cNvSpPr txBox="1"/>
          <p:nvPr/>
        </p:nvSpPr>
        <p:spPr>
          <a:xfrm>
            <a:off x="1749231" y="4507548"/>
            <a:ext cx="3436953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400">
                <a:solidFill>
                  <a:srgbClr val="FFFFFF"/>
                </a:solidFill>
              </a:defRPr>
            </a:pPr>
            <a:r>
              <a:t>Marc De Paoli, </a:t>
            </a:r>
            <a:r>
              <a:rPr b="0" i="1"/>
              <a:t>Administrateur délégué</a:t>
            </a:r>
          </a:p>
        </p:txBody>
      </p:sp>
      <p:grpSp>
        <p:nvGrpSpPr>
          <p:cNvPr id="32" name="Groupe 32"/>
          <p:cNvGrpSpPr/>
          <p:nvPr/>
        </p:nvGrpSpPr>
        <p:grpSpPr>
          <a:xfrm>
            <a:off x="10748790" y="6169793"/>
            <a:ext cx="1092728" cy="526409"/>
            <a:chOff x="36" y="-7"/>
            <a:chExt cx="1092727" cy="526408"/>
          </a:xfrm>
        </p:grpSpPr>
        <p:sp>
          <p:nvSpPr>
            <p:cNvPr id="22" name="Forme libre : forme 33"/>
            <p:cNvSpPr/>
            <p:nvPr/>
          </p:nvSpPr>
          <p:spPr>
            <a:xfrm>
              <a:off x="665128" y="-8"/>
              <a:ext cx="427637" cy="33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0028" fill="norm" stroke="1" extrusionOk="0">
                  <a:moveTo>
                    <a:pt x="20760" y="1799"/>
                  </a:moveTo>
                  <a:cubicBezTo>
                    <a:pt x="20088" y="9390"/>
                    <a:pt x="14812" y="18225"/>
                    <a:pt x="9136" y="19750"/>
                  </a:cubicBezTo>
                  <a:cubicBezTo>
                    <a:pt x="3459" y="21276"/>
                    <a:pt x="-599" y="16357"/>
                    <a:pt x="73" y="8765"/>
                  </a:cubicBezTo>
                  <a:cubicBezTo>
                    <a:pt x="73" y="8765"/>
                    <a:pt x="328" y="6683"/>
                    <a:pt x="1425" y="6388"/>
                  </a:cubicBezTo>
                  <a:cubicBezTo>
                    <a:pt x="2522" y="6093"/>
                    <a:pt x="2343" y="8503"/>
                    <a:pt x="2343" y="8503"/>
                  </a:cubicBezTo>
                  <a:cubicBezTo>
                    <a:pt x="1865" y="13902"/>
                    <a:pt x="4899" y="17364"/>
                    <a:pt x="9118" y="16231"/>
                  </a:cubicBezTo>
                  <a:cubicBezTo>
                    <a:pt x="13337" y="15099"/>
                    <a:pt x="17275" y="8354"/>
                    <a:pt x="17752" y="2954"/>
                  </a:cubicBezTo>
                  <a:cubicBezTo>
                    <a:pt x="17752" y="2954"/>
                    <a:pt x="17890" y="513"/>
                    <a:pt x="19638" y="43"/>
                  </a:cubicBezTo>
                  <a:cubicBezTo>
                    <a:pt x="21001" y="-324"/>
                    <a:pt x="20760" y="1799"/>
                    <a:pt x="20760" y="1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" name="Forme libre : forme 34"/>
            <p:cNvSpPr/>
            <p:nvPr/>
          </p:nvSpPr>
          <p:spPr>
            <a:xfrm>
              <a:off x="244286" y="70622"/>
              <a:ext cx="406869" cy="267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47" y="0"/>
                  </a:moveTo>
                  <a:lnTo>
                    <a:pt x="16957" y="8565"/>
                  </a:lnTo>
                  <a:lnTo>
                    <a:pt x="10336" y="8557"/>
                  </a:lnTo>
                  <a:lnTo>
                    <a:pt x="11126" y="0"/>
                  </a:lnTo>
                  <a:lnTo>
                    <a:pt x="7273" y="0"/>
                  </a:lnTo>
                  <a:lnTo>
                    <a:pt x="6482" y="8557"/>
                  </a:lnTo>
                  <a:lnTo>
                    <a:pt x="346" y="8557"/>
                  </a:lnTo>
                  <a:lnTo>
                    <a:pt x="0" y="12300"/>
                  </a:lnTo>
                  <a:lnTo>
                    <a:pt x="6137" y="12300"/>
                  </a:lnTo>
                  <a:lnTo>
                    <a:pt x="5278" y="21600"/>
                  </a:lnTo>
                  <a:lnTo>
                    <a:pt x="9132" y="21600"/>
                  </a:lnTo>
                  <a:lnTo>
                    <a:pt x="9989" y="12308"/>
                  </a:lnTo>
                  <a:lnTo>
                    <a:pt x="16611" y="12308"/>
                  </a:lnTo>
                  <a:lnTo>
                    <a:pt x="15755" y="21600"/>
                  </a:lnTo>
                  <a:lnTo>
                    <a:pt x="19606" y="21600"/>
                  </a:lnTo>
                  <a:lnTo>
                    <a:pt x="21600" y="0"/>
                  </a:lnTo>
                  <a:lnTo>
                    <a:pt x="1774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" name="Forme libre : forme 35"/>
            <p:cNvSpPr/>
            <p:nvPr/>
          </p:nvSpPr>
          <p:spPr>
            <a:xfrm>
              <a:off x="36" y="63122"/>
              <a:ext cx="342750" cy="347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0648" fill="norm" stroke="1" extrusionOk="0">
                  <a:moveTo>
                    <a:pt x="18296" y="3235"/>
                  </a:moveTo>
                  <a:cubicBezTo>
                    <a:pt x="11252" y="3802"/>
                    <a:pt x="5187" y="7650"/>
                    <a:pt x="4751" y="11830"/>
                  </a:cubicBezTo>
                  <a:cubicBezTo>
                    <a:pt x="4316" y="16010"/>
                    <a:pt x="9670" y="18937"/>
                    <a:pt x="16714" y="18368"/>
                  </a:cubicBezTo>
                  <a:cubicBezTo>
                    <a:pt x="16714" y="18368"/>
                    <a:pt x="18296" y="18261"/>
                    <a:pt x="18176" y="19403"/>
                  </a:cubicBezTo>
                  <a:cubicBezTo>
                    <a:pt x="18056" y="20545"/>
                    <a:pt x="16289" y="20522"/>
                    <a:pt x="16289" y="20522"/>
                  </a:cubicBezTo>
                  <a:cubicBezTo>
                    <a:pt x="6540" y="21407"/>
                    <a:pt x="-563" y="17546"/>
                    <a:pt x="35" y="11808"/>
                  </a:cubicBezTo>
                  <a:cubicBezTo>
                    <a:pt x="632" y="6069"/>
                    <a:pt x="8960" y="787"/>
                    <a:pt x="18631" y="7"/>
                  </a:cubicBezTo>
                  <a:cubicBezTo>
                    <a:pt x="18631" y="7"/>
                    <a:pt x="21037" y="-193"/>
                    <a:pt x="20869" y="1417"/>
                  </a:cubicBezTo>
                  <a:cubicBezTo>
                    <a:pt x="20712" y="2927"/>
                    <a:pt x="18417" y="3213"/>
                    <a:pt x="18417" y="3213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" name="Forme libre : forme 36"/>
            <p:cNvSpPr/>
            <p:nvPr/>
          </p:nvSpPr>
          <p:spPr>
            <a:xfrm>
              <a:off x="324450" y="382782"/>
              <a:ext cx="104779" cy="11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14281" y="19072"/>
                  </a:moveTo>
                  <a:cubicBezTo>
                    <a:pt x="13311" y="19854"/>
                    <a:pt x="11165" y="21600"/>
                    <a:pt x="7425" y="21600"/>
                  </a:cubicBezTo>
                  <a:cubicBezTo>
                    <a:pt x="2810" y="21600"/>
                    <a:pt x="-689" y="18464"/>
                    <a:pt x="115" y="13186"/>
                  </a:cubicBezTo>
                  <a:cubicBezTo>
                    <a:pt x="843" y="8459"/>
                    <a:pt x="4747" y="4986"/>
                    <a:pt x="10123" y="4986"/>
                  </a:cubicBezTo>
                  <a:cubicBezTo>
                    <a:pt x="13250" y="4986"/>
                    <a:pt x="14612" y="6030"/>
                    <a:pt x="16052" y="7133"/>
                  </a:cubicBezTo>
                  <a:lnTo>
                    <a:pt x="17145" y="0"/>
                  </a:lnTo>
                  <a:lnTo>
                    <a:pt x="20911" y="0"/>
                  </a:lnTo>
                  <a:lnTo>
                    <a:pt x="17677" y="21080"/>
                  </a:lnTo>
                  <a:lnTo>
                    <a:pt x="13977" y="21080"/>
                  </a:lnTo>
                  <a:close/>
                  <a:moveTo>
                    <a:pt x="15582" y="10202"/>
                  </a:moveTo>
                  <a:cubicBezTo>
                    <a:pt x="14566" y="9300"/>
                    <a:pt x="13205" y="8054"/>
                    <a:pt x="10475" y="8054"/>
                  </a:cubicBezTo>
                  <a:cubicBezTo>
                    <a:pt x="7588" y="8054"/>
                    <a:pt x="4468" y="9795"/>
                    <a:pt x="3928" y="13304"/>
                  </a:cubicBezTo>
                  <a:cubicBezTo>
                    <a:pt x="3404" y="16725"/>
                    <a:pt x="5829" y="18519"/>
                    <a:pt x="8747" y="18519"/>
                  </a:cubicBezTo>
                  <a:cubicBezTo>
                    <a:pt x="11327" y="18519"/>
                    <a:pt x="13029" y="17332"/>
                    <a:pt x="14654" y="1625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" name="Forme libre : forme 37"/>
            <p:cNvSpPr/>
            <p:nvPr/>
          </p:nvSpPr>
          <p:spPr>
            <a:xfrm>
              <a:off x="433240" y="409874"/>
              <a:ext cx="91485" cy="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7" h="21600" fill="norm" stroke="1" extrusionOk="0">
                  <a:moveTo>
                    <a:pt x="19256" y="14853"/>
                  </a:moveTo>
                  <a:cubicBezTo>
                    <a:pt x="18739" y="16507"/>
                    <a:pt x="15664" y="21600"/>
                    <a:pt x="8997" y="21600"/>
                  </a:cubicBezTo>
                  <a:cubicBezTo>
                    <a:pt x="2564" y="21600"/>
                    <a:pt x="-699" y="17075"/>
                    <a:pt x="125" y="10745"/>
                  </a:cubicBezTo>
                  <a:cubicBezTo>
                    <a:pt x="872" y="5016"/>
                    <a:pt x="4875" y="0"/>
                    <a:pt x="11503" y="0"/>
                  </a:cubicBezTo>
                  <a:cubicBezTo>
                    <a:pt x="18264" y="75"/>
                    <a:pt x="20901" y="4779"/>
                    <a:pt x="19948" y="12101"/>
                  </a:cubicBezTo>
                  <a:lnTo>
                    <a:pt x="4171" y="12101"/>
                  </a:lnTo>
                  <a:cubicBezTo>
                    <a:pt x="4171" y="13388"/>
                    <a:pt x="4257" y="17601"/>
                    <a:pt x="9354" y="17830"/>
                  </a:cubicBezTo>
                  <a:cubicBezTo>
                    <a:pt x="11967" y="17830"/>
                    <a:pt x="13887" y="16433"/>
                    <a:pt x="14701" y="14853"/>
                  </a:cubicBezTo>
                  <a:close/>
                  <a:moveTo>
                    <a:pt x="16001" y="8486"/>
                  </a:moveTo>
                  <a:cubicBezTo>
                    <a:pt x="15809" y="5053"/>
                    <a:pt x="13900" y="3777"/>
                    <a:pt x="10914" y="3777"/>
                  </a:cubicBezTo>
                  <a:cubicBezTo>
                    <a:pt x="8736" y="3777"/>
                    <a:pt x="6117" y="4608"/>
                    <a:pt x="4773" y="849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" name="Forme libre : forme 38"/>
            <p:cNvSpPr/>
            <p:nvPr/>
          </p:nvSpPr>
          <p:spPr>
            <a:xfrm>
              <a:off x="569454" y="382752"/>
              <a:ext cx="104631" cy="11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5" y="0"/>
                  </a:moveTo>
                  <a:lnTo>
                    <a:pt x="7804" y="0"/>
                  </a:lnTo>
                  <a:lnTo>
                    <a:pt x="5042" y="17857"/>
                  </a:lnTo>
                  <a:lnTo>
                    <a:pt x="21600" y="17857"/>
                  </a:lnTo>
                  <a:lnTo>
                    <a:pt x="2102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" name="Forme libre : forme 39"/>
            <p:cNvSpPr/>
            <p:nvPr/>
          </p:nvSpPr>
          <p:spPr>
            <a:xfrm>
              <a:off x="684980" y="379914"/>
              <a:ext cx="35467" cy="11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78" y="6032"/>
                  </a:moveTo>
                  <a:lnTo>
                    <a:pt x="18776" y="6032"/>
                  </a:lnTo>
                  <a:lnTo>
                    <a:pt x="11488" y="21600"/>
                  </a:lnTo>
                  <a:lnTo>
                    <a:pt x="0" y="21600"/>
                  </a:lnTo>
                  <a:close/>
                  <a:moveTo>
                    <a:pt x="10116" y="0"/>
                  </a:moveTo>
                  <a:lnTo>
                    <a:pt x="21600" y="0"/>
                  </a:lnTo>
                  <a:lnTo>
                    <a:pt x="20097" y="3189"/>
                  </a:lnTo>
                  <a:lnTo>
                    <a:pt x="8608" y="318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" name="Forme libre : forme 40"/>
            <p:cNvSpPr/>
            <p:nvPr/>
          </p:nvSpPr>
          <p:spPr>
            <a:xfrm>
              <a:off x="727819" y="377868"/>
              <a:ext cx="91505" cy="12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9256" y="16617"/>
                  </a:moveTo>
                  <a:cubicBezTo>
                    <a:pt x="18749" y="17839"/>
                    <a:pt x="15665" y="21600"/>
                    <a:pt x="9005" y="21600"/>
                  </a:cubicBezTo>
                  <a:cubicBezTo>
                    <a:pt x="2573" y="21600"/>
                    <a:pt x="-695" y="18258"/>
                    <a:pt x="124" y="13584"/>
                  </a:cubicBezTo>
                  <a:cubicBezTo>
                    <a:pt x="871" y="9353"/>
                    <a:pt x="4875" y="5649"/>
                    <a:pt x="11506" y="5649"/>
                  </a:cubicBezTo>
                  <a:cubicBezTo>
                    <a:pt x="18276" y="5705"/>
                    <a:pt x="20905" y="9178"/>
                    <a:pt x="19950" y="14585"/>
                  </a:cubicBezTo>
                  <a:lnTo>
                    <a:pt x="4181" y="14585"/>
                  </a:lnTo>
                  <a:cubicBezTo>
                    <a:pt x="4181" y="15536"/>
                    <a:pt x="4267" y="18647"/>
                    <a:pt x="9362" y="18816"/>
                  </a:cubicBezTo>
                  <a:cubicBezTo>
                    <a:pt x="11974" y="18816"/>
                    <a:pt x="13901" y="17785"/>
                    <a:pt x="14707" y="16617"/>
                  </a:cubicBezTo>
                  <a:close/>
                  <a:moveTo>
                    <a:pt x="15995" y="11916"/>
                  </a:moveTo>
                  <a:cubicBezTo>
                    <a:pt x="15807" y="9380"/>
                    <a:pt x="13898" y="8434"/>
                    <a:pt x="10917" y="8434"/>
                  </a:cubicBezTo>
                  <a:cubicBezTo>
                    <a:pt x="8743" y="8434"/>
                    <a:pt x="6121" y="9048"/>
                    <a:pt x="4780" y="11916"/>
                  </a:cubicBezTo>
                  <a:close/>
                  <a:moveTo>
                    <a:pt x="7145" y="0"/>
                  </a:moveTo>
                  <a:lnTo>
                    <a:pt x="11809" y="0"/>
                  </a:lnTo>
                  <a:lnTo>
                    <a:pt x="14759" y="3980"/>
                  </a:lnTo>
                  <a:lnTo>
                    <a:pt x="11809" y="39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" name="Forme libre : forme 41"/>
            <p:cNvSpPr/>
            <p:nvPr/>
          </p:nvSpPr>
          <p:spPr>
            <a:xfrm>
              <a:off x="821392" y="408490"/>
              <a:ext cx="109668" cy="11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775" y="3289"/>
                  </a:moveTo>
                  <a:cubicBezTo>
                    <a:pt x="20463" y="3205"/>
                    <a:pt x="19903" y="3008"/>
                    <a:pt x="19482" y="3063"/>
                  </a:cubicBezTo>
                  <a:cubicBezTo>
                    <a:pt x="19059" y="3082"/>
                    <a:pt x="18643" y="3178"/>
                    <a:pt x="18258" y="3344"/>
                  </a:cubicBezTo>
                  <a:cubicBezTo>
                    <a:pt x="18449" y="3660"/>
                    <a:pt x="18810" y="4585"/>
                    <a:pt x="18613" y="5914"/>
                  </a:cubicBezTo>
                  <a:cubicBezTo>
                    <a:pt x="17981" y="10140"/>
                    <a:pt x="13921" y="11635"/>
                    <a:pt x="9739" y="11635"/>
                  </a:cubicBezTo>
                  <a:cubicBezTo>
                    <a:pt x="8264" y="11635"/>
                    <a:pt x="7148" y="11402"/>
                    <a:pt x="6480" y="11144"/>
                  </a:cubicBezTo>
                  <a:cubicBezTo>
                    <a:pt x="6033" y="11402"/>
                    <a:pt x="5373" y="11839"/>
                    <a:pt x="5288" y="12384"/>
                  </a:cubicBezTo>
                  <a:cubicBezTo>
                    <a:pt x="5203" y="12929"/>
                    <a:pt x="5504" y="13308"/>
                    <a:pt x="8695" y="13280"/>
                  </a:cubicBezTo>
                  <a:lnTo>
                    <a:pt x="13676" y="13280"/>
                  </a:lnTo>
                  <a:cubicBezTo>
                    <a:pt x="17227" y="13394"/>
                    <a:pt x="19140" y="14407"/>
                    <a:pt x="18777" y="16833"/>
                  </a:cubicBezTo>
                  <a:cubicBezTo>
                    <a:pt x="18226" y="20532"/>
                    <a:pt x="12551" y="21600"/>
                    <a:pt x="7774" y="21600"/>
                  </a:cubicBezTo>
                  <a:cubicBezTo>
                    <a:pt x="3352" y="21600"/>
                    <a:pt x="-353" y="20735"/>
                    <a:pt x="27" y="18160"/>
                  </a:cubicBezTo>
                  <a:cubicBezTo>
                    <a:pt x="298" y="16313"/>
                    <a:pt x="2022" y="16047"/>
                    <a:pt x="3567" y="15765"/>
                  </a:cubicBezTo>
                  <a:lnTo>
                    <a:pt x="3577" y="15710"/>
                  </a:lnTo>
                  <a:cubicBezTo>
                    <a:pt x="2236" y="15593"/>
                    <a:pt x="1310" y="14865"/>
                    <a:pt x="1548" y="13315"/>
                  </a:cubicBezTo>
                  <a:cubicBezTo>
                    <a:pt x="1786" y="11766"/>
                    <a:pt x="3460" y="10572"/>
                    <a:pt x="4753" y="10398"/>
                  </a:cubicBezTo>
                  <a:lnTo>
                    <a:pt x="4753" y="10341"/>
                  </a:lnTo>
                  <a:cubicBezTo>
                    <a:pt x="3127" y="9388"/>
                    <a:pt x="2502" y="7856"/>
                    <a:pt x="2794" y="5893"/>
                  </a:cubicBezTo>
                  <a:cubicBezTo>
                    <a:pt x="3474" y="1331"/>
                    <a:pt x="7910" y="258"/>
                    <a:pt x="11804" y="258"/>
                  </a:cubicBezTo>
                  <a:cubicBezTo>
                    <a:pt x="14575" y="258"/>
                    <a:pt x="16092" y="951"/>
                    <a:pt x="17075" y="1675"/>
                  </a:cubicBezTo>
                  <a:cubicBezTo>
                    <a:pt x="17720" y="1096"/>
                    <a:pt x="19066" y="0"/>
                    <a:pt x="20658" y="0"/>
                  </a:cubicBezTo>
                  <a:lnTo>
                    <a:pt x="21247" y="0"/>
                  </a:lnTo>
                  <a:close/>
                  <a:moveTo>
                    <a:pt x="6386" y="16495"/>
                  </a:moveTo>
                  <a:cubicBezTo>
                    <a:pt x="5533" y="16495"/>
                    <a:pt x="4263" y="16727"/>
                    <a:pt x="4130" y="17622"/>
                  </a:cubicBezTo>
                  <a:cubicBezTo>
                    <a:pt x="3938" y="18890"/>
                    <a:pt x="5620" y="19030"/>
                    <a:pt x="8515" y="19030"/>
                  </a:cubicBezTo>
                  <a:cubicBezTo>
                    <a:pt x="11377" y="19030"/>
                    <a:pt x="14492" y="18712"/>
                    <a:pt x="14675" y="17471"/>
                  </a:cubicBezTo>
                  <a:cubicBezTo>
                    <a:pt x="14833" y="16402"/>
                    <a:pt x="14175" y="16461"/>
                    <a:pt x="10133" y="16485"/>
                  </a:cubicBezTo>
                  <a:close/>
                  <a:moveTo>
                    <a:pt x="15013" y="5921"/>
                  </a:moveTo>
                  <a:cubicBezTo>
                    <a:pt x="15364" y="3611"/>
                    <a:pt x="13045" y="2915"/>
                    <a:pt x="11101" y="2915"/>
                  </a:cubicBezTo>
                  <a:cubicBezTo>
                    <a:pt x="9094" y="2915"/>
                    <a:pt x="6748" y="3611"/>
                    <a:pt x="6402" y="5948"/>
                  </a:cubicBezTo>
                  <a:cubicBezTo>
                    <a:pt x="6039" y="8378"/>
                    <a:pt x="8217" y="8985"/>
                    <a:pt x="10165" y="8985"/>
                  </a:cubicBezTo>
                  <a:cubicBezTo>
                    <a:pt x="12114" y="8985"/>
                    <a:pt x="14675" y="8199"/>
                    <a:pt x="15013" y="591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" name="Forme libre : forme 42"/>
            <p:cNvSpPr/>
            <p:nvPr/>
          </p:nvSpPr>
          <p:spPr>
            <a:xfrm>
              <a:off x="930852" y="409874"/>
              <a:ext cx="91480" cy="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6" h="21600" fill="norm" stroke="1" extrusionOk="0">
                  <a:moveTo>
                    <a:pt x="19254" y="14853"/>
                  </a:moveTo>
                  <a:cubicBezTo>
                    <a:pt x="18747" y="16507"/>
                    <a:pt x="15666" y="21600"/>
                    <a:pt x="8999" y="21600"/>
                  </a:cubicBezTo>
                  <a:cubicBezTo>
                    <a:pt x="2566" y="21600"/>
                    <a:pt x="-697" y="17075"/>
                    <a:pt x="126" y="10745"/>
                  </a:cubicBezTo>
                  <a:cubicBezTo>
                    <a:pt x="870" y="5016"/>
                    <a:pt x="4874" y="0"/>
                    <a:pt x="11507" y="0"/>
                  </a:cubicBezTo>
                  <a:cubicBezTo>
                    <a:pt x="18261" y="75"/>
                    <a:pt x="20903" y="4779"/>
                    <a:pt x="19947" y="12101"/>
                  </a:cubicBezTo>
                  <a:lnTo>
                    <a:pt x="4171" y="12101"/>
                  </a:lnTo>
                  <a:cubicBezTo>
                    <a:pt x="4171" y="13388"/>
                    <a:pt x="4261" y="17601"/>
                    <a:pt x="9354" y="17830"/>
                  </a:cubicBezTo>
                  <a:cubicBezTo>
                    <a:pt x="11967" y="17830"/>
                    <a:pt x="13890" y="16433"/>
                    <a:pt x="14706" y="14853"/>
                  </a:cubicBezTo>
                  <a:close/>
                  <a:moveTo>
                    <a:pt x="16001" y="8486"/>
                  </a:moveTo>
                  <a:cubicBezTo>
                    <a:pt x="15811" y="5053"/>
                    <a:pt x="13895" y="3772"/>
                    <a:pt x="10923" y="3772"/>
                  </a:cubicBezTo>
                  <a:cubicBezTo>
                    <a:pt x="8745" y="3772"/>
                    <a:pt x="6121" y="4602"/>
                    <a:pt x="4780" y="848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3" name="Texte du titre"/>
          <p:cNvSpPr txBox="1"/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Texte du titre</a:t>
            </a:r>
          </a:p>
        </p:txBody>
      </p:sp>
      <p:sp>
        <p:nvSpPr>
          <p:cNvPr id="34" name="Texte niveau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5" name="Numéro de diapositive"/>
          <p:cNvSpPr txBox="1"/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36000" tIns="36000" rIns="36000" bIns="36000" anchor="ctr">
            <a:spAutoFit/>
          </a:bodyPr>
          <a:lstStyle>
            <a:lvl1pPr>
              <a:defRPr b="1" sz="10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2672AE"/>
          </a:solidFill>
          <a:uFillTx/>
          <a:latin typeface="Trade Gothic Next Cond"/>
          <a:ea typeface="Trade Gothic Next Cond"/>
          <a:cs typeface="Trade Gothic Next Cond"/>
          <a:sym typeface="Trade Gothic Next Con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2672AE"/>
          </a:solidFill>
          <a:uFillTx/>
          <a:latin typeface="Trade Gothic Next Cond"/>
          <a:ea typeface="Trade Gothic Next Cond"/>
          <a:cs typeface="Trade Gothic Next Cond"/>
          <a:sym typeface="Trade Gothic Next Con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2672AE"/>
          </a:solidFill>
          <a:uFillTx/>
          <a:latin typeface="Trade Gothic Next Cond"/>
          <a:ea typeface="Trade Gothic Next Cond"/>
          <a:cs typeface="Trade Gothic Next Cond"/>
          <a:sym typeface="Trade Gothic Next Con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2672AE"/>
          </a:solidFill>
          <a:uFillTx/>
          <a:latin typeface="Trade Gothic Next Cond"/>
          <a:ea typeface="Trade Gothic Next Cond"/>
          <a:cs typeface="Trade Gothic Next Cond"/>
          <a:sym typeface="Trade Gothic Next Con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2672AE"/>
          </a:solidFill>
          <a:uFillTx/>
          <a:latin typeface="Trade Gothic Next Cond"/>
          <a:ea typeface="Trade Gothic Next Cond"/>
          <a:cs typeface="Trade Gothic Next Cond"/>
          <a:sym typeface="Trade Gothic Next Con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2672AE"/>
          </a:solidFill>
          <a:uFillTx/>
          <a:latin typeface="Trade Gothic Next Cond"/>
          <a:ea typeface="Trade Gothic Next Cond"/>
          <a:cs typeface="Trade Gothic Next Cond"/>
          <a:sym typeface="Trade Gothic Next Con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2672AE"/>
          </a:solidFill>
          <a:uFillTx/>
          <a:latin typeface="Trade Gothic Next Cond"/>
          <a:ea typeface="Trade Gothic Next Cond"/>
          <a:cs typeface="Trade Gothic Next Cond"/>
          <a:sym typeface="Trade Gothic Next Con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2672AE"/>
          </a:solidFill>
          <a:uFillTx/>
          <a:latin typeface="Trade Gothic Next Cond"/>
          <a:ea typeface="Trade Gothic Next Cond"/>
          <a:cs typeface="Trade Gothic Next Cond"/>
          <a:sym typeface="Trade Gothic Next Con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2672AE"/>
          </a:solidFill>
          <a:uFillTx/>
          <a:latin typeface="Trade Gothic Next Cond"/>
          <a:ea typeface="Trade Gothic Next Cond"/>
          <a:cs typeface="Trade Gothic Next Cond"/>
          <a:sym typeface="Trade Gothic Next Cond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Trade Gothic Next"/>
          <a:ea typeface="Trade Gothic Next"/>
          <a:cs typeface="Trade Gothic Next"/>
          <a:sym typeface="Trade Gothic Next"/>
        </a:defRPr>
      </a:lvl1pPr>
      <a:lvl2pPr marL="430530" marR="0" indent="-43053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→"/>
        <a:tabLst/>
        <a:defRPr b="0" baseline="0" cap="none" i="0" spc="0" strike="noStrike" sz="2400" u="none">
          <a:solidFill>
            <a:srgbClr val="000000"/>
          </a:solidFill>
          <a:uFillTx/>
          <a:latin typeface="Trade Gothic Next"/>
          <a:ea typeface="Trade Gothic Next"/>
          <a:cs typeface="Trade Gothic Next"/>
          <a:sym typeface="Trade Gothic Next"/>
        </a:defRPr>
      </a:lvl2pPr>
      <a:lvl3pPr marL="0" marR="0" indent="3587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Trade Gothic Next"/>
          <a:ea typeface="Trade Gothic Next"/>
          <a:cs typeface="Trade Gothic Next"/>
          <a:sym typeface="Trade Gothic Next"/>
        </a:defRPr>
      </a:lvl3pPr>
      <a:lvl4pPr marL="694531" marR="0" indent="-20716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−"/>
        <a:tabLst/>
        <a:defRPr b="0" baseline="0" cap="none" i="0" spc="0" strike="noStrike" sz="2400" u="none">
          <a:solidFill>
            <a:srgbClr val="000000"/>
          </a:solidFill>
          <a:uFillTx/>
          <a:latin typeface="Trade Gothic Next"/>
          <a:ea typeface="Trade Gothic Next"/>
          <a:cs typeface="Trade Gothic Next"/>
          <a:sym typeface="Trade Gothic Next"/>
        </a:defRPr>
      </a:lvl4pPr>
      <a:lvl5pPr marL="694531" marR="0" indent="-20716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Trade Gothic Next"/>
          <a:ea typeface="Trade Gothic Next"/>
          <a:cs typeface="Trade Gothic Next"/>
          <a:sym typeface="Trade Gothic Next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Trade Gothic Next"/>
          <a:ea typeface="Trade Gothic Next"/>
          <a:cs typeface="Trade Gothic Next"/>
          <a:sym typeface="Trade Gothic Next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Trade Gothic Next"/>
          <a:ea typeface="Trade Gothic Next"/>
          <a:cs typeface="Trade Gothic Next"/>
          <a:sym typeface="Trade Gothic Next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Trade Gothic Next"/>
          <a:ea typeface="Trade Gothic Next"/>
          <a:cs typeface="Trade Gothic Next"/>
          <a:sym typeface="Trade Gothic Next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Trade Gothic Next"/>
          <a:ea typeface="Trade Gothic Next"/>
          <a:cs typeface="Trade Gothic Next"/>
          <a:sym typeface="Trade Gothic Next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rade Gothic Nex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rade Gothic Nex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rade Gothic Nex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rade Gothic Nex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rade Gothic Nex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rade Gothic Nex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rade Gothic Nex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rade Gothic Nex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rade Gothic Nex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medi-sphere.be/fr/actualites/le-nombre-de-medecins-etrangers-a-double-en-belgique-en-11-ans.html" TargetMode="External"/><Relationship Id="rId3" Type="http://schemas.openxmlformats.org/officeDocument/2006/relationships/hyperlink" Target="https://www.inami.fgov.be/SiteCollectionDocuments/statistique_2021_ss_proff_tableau1.pdf" TargetMode="External"/><Relationship Id="rId4" Type="http://schemas.openxmlformats.org/officeDocument/2006/relationships/hyperlink" Target="https://data.oecd.org/fr/healthres/medecins.htm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Espace réservé du pied de page 4"/>
          <p:cNvGrpSpPr/>
          <p:nvPr/>
        </p:nvGrpSpPr>
        <p:grpSpPr>
          <a:xfrm>
            <a:off x="350518" y="6496503"/>
            <a:ext cx="2584157" cy="269241"/>
            <a:chOff x="0" y="0"/>
            <a:chExt cx="2584155" cy="269240"/>
          </a:xfrm>
        </p:grpSpPr>
        <p:sp>
          <p:nvSpPr>
            <p:cNvPr id="213" name="Rectangle"/>
            <p:cNvSpPr/>
            <p:nvPr/>
          </p:nvSpPr>
          <p:spPr>
            <a:xfrm>
              <a:off x="0" y="20319"/>
              <a:ext cx="2584156" cy="228601"/>
            </a:xfrm>
            <a:prstGeom prst="rect">
              <a:avLst/>
            </a:prstGeom>
            <a:solidFill>
              <a:srgbClr val="F5F9FD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12700" dir="0">
                <a:srgbClr val="69C0BB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>
                  <a:solidFill>
                    <a:srgbClr val="888888"/>
                  </a:solidFill>
                </a:defRPr>
              </a:pPr>
            </a:p>
          </p:txBody>
        </p:sp>
        <p:sp>
          <p:nvSpPr>
            <p:cNvPr id="214" name="Asbl Liages"/>
            <p:cNvSpPr txBox="1"/>
            <p:nvPr/>
          </p:nvSpPr>
          <p:spPr>
            <a:xfrm>
              <a:off x="45719" y="0"/>
              <a:ext cx="251215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200">
                  <a:solidFill>
                    <a:srgbClr val="888888"/>
                  </a:solidFill>
                </a:defRPr>
              </a:lvl1pPr>
            </a:lstStyle>
            <a:p>
              <a:pPr/>
              <a:r>
                <a:t>Asbl Liages</a:t>
              </a:r>
            </a:p>
          </p:txBody>
        </p:sp>
      </p:grpSp>
      <p:pic>
        <p:nvPicPr>
          <p:cNvPr id="216" name="Espace réservé pour une image  13" descr="Espace réservé pour une image  13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8924" t="0" r="7787" b="0"/>
          <a:stretch>
            <a:fillRect/>
          </a:stretch>
        </p:blipFill>
        <p:spPr>
          <a:xfrm>
            <a:off x="5681736" y="1"/>
            <a:ext cx="6510265" cy="6858001"/>
          </a:xfrm>
          <a:prstGeom prst="rect">
            <a:avLst/>
          </a:prstGeom>
        </p:spPr>
      </p:pic>
      <p:sp>
        <p:nvSpPr>
          <p:cNvPr id="217" name="Titre 6"/>
          <p:cNvSpPr txBox="1"/>
          <p:nvPr>
            <p:ph type="title"/>
          </p:nvPr>
        </p:nvSpPr>
        <p:spPr>
          <a:xfrm>
            <a:off x="241069" y="1052736"/>
            <a:ext cx="5123411" cy="4752530"/>
          </a:xfrm>
          <a:prstGeom prst="rect">
            <a:avLst/>
          </a:prstGeom>
        </p:spPr>
        <p:txBody>
          <a:bodyPr/>
          <a:lstStyle/>
          <a:p>
            <a:pPr algn="ctr">
              <a:defRPr sz="5400"/>
            </a:pPr>
            <a:r>
              <a:t>Soins de santé </a:t>
            </a:r>
            <a:br/>
            <a:r>
              <a:t>en Belgique : </a:t>
            </a:r>
            <a:br/>
            <a:r>
              <a:t>sommes-nous </a:t>
            </a:r>
            <a:br/>
            <a:r>
              <a:t>en route vers </a:t>
            </a:r>
            <a:br/>
            <a:r>
              <a:t>un système </a:t>
            </a:r>
            <a:br/>
            <a:r>
              <a:t>anglo-saxon ?</a:t>
            </a:r>
          </a:p>
        </p:txBody>
      </p:sp>
      <p:grpSp>
        <p:nvGrpSpPr>
          <p:cNvPr id="220" name="Espace réservé de la date 3"/>
          <p:cNvGrpSpPr/>
          <p:nvPr/>
        </p:nvGrpSpPr>
        <p:grpSpPr>
          <a:xfrm>
            <a:off x="2867872" y="6522953"/>
            <a:ext cx="900001" cy="228601"/>
            <a:chOff x="0" y="0"/>
            <a:chExt cx="900000" cy="228600"/>
          </a:xfrm>
        </p:grpSpPr>
        <p:sp>
          <p:nvSpPr>
            <p:cNvPr id="218" name="Rectangle"/>
            <p:cNvSpPr/>
            <p:nvPr/>
          </p:nvSpPr>
          <p:spPr>
            <a:xfrm>
              <a:off x="-1" y="0"/>
              <a:ext cx="900002" cy="228600"/>
            </a:xfrm>
            <a:prstGeom prst="rect">
              <a:avLst/>
            </a:prstGeom>
            <a:solidFill>
              <a:srgbClr val="F5F9FD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12700" dir="0">
                <a:srgbClr val="69C0BB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>
                  <a:solidFill>
                    <a:srgbClr val="888888"/>
                  </a:solidFill>
                </a:defRPr>
              </a:pPr>
            </a:p>
          </p:txBody>
        </p:sp>
        <p:sp>
          <p:nvSpPr>
            <p:cNvPr id="219" name="19-12-2024"/>
            <p:cNvSpPr txBox="1"/>
            <p:nvPr/>
          </p:nvSpPr>
          <p:spPr>
            <a:xfrm>
              <a:off x="91439" y="38100"/>
              <a:ext cx="808562" cy="152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000">
                  <a:solidFill>
                    <a:srgbClr val="888888"/>
                  </a:solidFill>
                </a:defRPr>
              </a:lvl1pPr>
            </a:lstStyle>
            <a:p>
              <a:pPr/>
              <a:r>
                <a:t>19-12-2024</a:t>
              </a:r>
            </a:p>
          </p:txBody>
        </p:sp>
      </p:grpSp>
      <p:grpSp>
        <p:nvGrpSpPr>
          <p:cNvPr id="231" name="Groupe 16"/>
          <p:cNvGrpSpPr/>
          <p:nvPr/>
        </p:nvGrpSpPr>
        <p:grpSpPr>
          <a:xfrm>
            <a:off x="10748790" y="6169793"/>
            <a:ext cx="1092728" cy="526409"/>
            <a:chOff x="36" y="-7"/>
            <a:chExt cx="1092727" cy="526408"/>
          </a:xfrm>
        </p:grpSpPr>
        <p:sp>
          <p:nvSpPr>
            <p:cNvPr id="221" name="Forme libre : forme 17"/>
            <p:cNvSpPr/>
            <p:nvPr/>
          </p:nvSpPr>
          <p:spPr>
            <a:xfrm>
              <a:off x="665128" y="-8"/>
              <a:ext cx="427637" cy="33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0028" fill="norm" stroke="1" extrusionOk="0">
                  <a:moveTo>
                    <a:pt x="20760" y="1799"/>
                  </a:moveTo>
                  <a:cubicBezTo>
                    <a:pt x="20088" y="9390"/>
                    <a:pt x="14812" y="18225"/>
                    <a:pt x="9136" y="19750"/>
                  </a:cubicBezTo>
                  <a:cubicBezTo>
                    <a:pt x="3459" y="21276"/>
                    <a:pt x="-599" y="16357"/>
                    <a:pt x="73" y="8765"/>
                  </a:cubicBezTo>
                  <a:cubicBezTo>
                    <a:pt x="73" y="8765"/>
                    <a:pt x="328" y="6683"/>
                    <a:pt x="1425" y="6388"/>
                  </a:cubicBezTo>
                  <a:cubicBezTo>
                    <a:pt x="2522" y="6093"/>
                    <a:pt x="2343" y="8503"/>
                    <a:pt x="2343" y="8503"/>
                  </a:cubicBezTo>
                  <a:cubicBezTo>
                    <a:pt x="1865" y="13902"/>
                    <a:pt x="4899" y="17364"/>
                    <a:pt x="9118" y="16231"/>
                  </a:cubicBezTo>
                  <a:cubicBezTo>
                    <a:pt x="13337" y="15099"/>
                    <a:pt x="17275" y="8354"/>
                    <a:pt x="17752" y="2954"/>
                  </a:cubicBezTo>
                  <a:cubicBezTo>
                    <a:pt x="17752" y="2954"/>
                    <a:pt x="17890" y="513"/>
                    <a:pt x="19638" y="43"/>
                  </a:cubicBezTo>
                  <a:cubicBezTo>
                    <a:pt x="21001" y="-324"/>
                    <a:pt x="20760" y="1799"/>
                    <a:pt x="20760" y="1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" name="Forme libre : forme 18"/>
            <p:cNvSpPr/>
            <p:nvPr/>
          </p:nvSpPr>
          <p:spPr>
            <a:xfrm>
              <a:off x="244286" y="70622"/>
              <a:ext cx="406869" cy="267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47" y="0"/>
                  </a:moveTo>
                  <a:lnTo>
                    <a:pt x="16957" y="8565"/>
                  </a:lnTo>
                  <a:lnTo>
                    <a:pt x="10336" y="8557"/>
                  </a:lnTo>
                  <a:lnTo>
                    <a:pt x="11126" y="0"/>
                  </a:lnTo>
                  <a:lnTo>
                    <a:pt x="7273" y="0"/>
                  </a:lnTo>
                  <a:lnTo>
                    <a:pt x="6482" y="8557"/>
                  </a:lnTo>
                  <a:lnTo>
                    <a:pt x="346" y="8557"/>
                  </a:lnTo>
                  <a:lnTo>
                    <a:pt x="0" y="12300"/>
                  </a:lnTo>
                  <a:lnTo>
                    <a:pt x="6137" y="12300"/>
                  </a:lnTo>
                  <a:lnTo>
                    <a:pt x="5278" y="21600"/>
                  </a:lnTo>
                  <a:lnTo>
                    <a:pt x="9132" y="21600"/>
                  </a:lnTo>
                  <a:lnTo>
                    <a:pt x="9989" y="12308"/>
                  </a:lnTo>
                  <a:lnTo>
                    <a:pt x="16611" y="12308"/>
                  </a:lnTo>
                  <a:lnTo>
                    <a:pt x="15755" y="21600"/>
                  </a:lnTo>
                  <a:lnTo>
                    <a:pt x="19606" y="21600"/>
                  </a:lnTo>
                  <a:lnTo>
                    <a:pt x="21600" y="0"/>
                  </a:lnTo>
                  <a:lnTo>
                    <a:pt x="1774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" name="Forme libre : forme 19"/>
            <p:cNvSpPr/>
            <p:nvPr/>
          </p:nvSpPr>
          <p:spPr>
            <a:xfrm>
              <a:off x="36" y="63122"/>
              <a:ext cx="342750" cy="347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0648" fill="norm" stroke="1" extrusionOk="0">
                  <a:moveTo>
                    <a:pt x="18296" y="3235"/>
                  </a:moveTo>
                  <a:cubicBezTo>
                    <a:pt x="11252" y="3802"/>
                    <a:pt x="5187" y="7650"/>
                    <a:pt x="4751" y="11830"/>
                  </a:cubicBezTo>
                  <a:cubicBezTo>
                    <a:pt x="4316" y="16010"/>
                    <a:pt x="9670" y="18937"/>
                    <a:pt x="16714" y="18368"/>
                  </a:cubicBezTo>
                  <a:cubicBezTo>
                    <a:pt x="16714" y="18368"/>
                    <a:pt x="18296" y="18261"/>
                    <a:pt x="18176" y="19403"/>
                  </a:cubicBezTo>
                  <a:cubicBezTo>
                    <a:pt x="18056" y="20545"/>
                    <a:pt x="16289" y="20522"/>
                    <a:pt x="16289" y="20522"/>
                  </a:cubicBezTo>
                  <a:cubicBezTo>
                    <a:pt x="6540" y="21407"/>
                    <a:pt x="-563" y="17546"/>
                    <a:pt x="35" y="11808"/>
                  </a:cubicBezTo>
                  <a:cubicBezTo>
                    <a:pt x="632" y="6069"/>
                    <a:pt x="8960" y="787"/>
                    <a:pt x="18631" y="7"/>
                  </a:cubicBezTo>
                  <a:cubicBezTo>
                    <a:pt x="18631" y="7"/>
                    <a:pt x="21037" y="-193"/>
                    <a:pt x="20869" y="1417"/>
                  </a:cubicBezTo>
                  <a:cubicBezTo>
                    <a:pt x="20712" y="2927"/>
                    <a:pt x="18417" y="3213"/>
                    <a:pt x="18417" y="3213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" name="Forme libre : forme 20"/>
            <p:cNvSpPr/>
            <p:nvPr/>
          </p:nvSpPr>
          <p:spPr>
            <a:xfrm>
              <a:off x="324450" y="382782"/>
              <a:ext cx="104779" cy="11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14281" y="19072"/>
                  </a:moveTo>
                  <a:cubicBezTo>
                    <a:pt x="13311" y="19854"/>
                    <a:pt x="11165" y="21600"/>
                    <a:pt x="7425" y="21600"/>
                  </a:cubicBezTo>
                  <a:cubicBezTo>
                    <a:pt x="2810" y="21600"/>
                    <a:pt x="-689" y="18464"/>
                    <a:pt x="115" y="13186"/>
                  </a:cubicBezTo>
                  <a:cubicBezTo>
                    <a:pt x="843" y="8459"/>
                    <a:pt x="4747" y="4986"/>
                    <a:pt x="10123" y="4986"/>
                  </a:cubicBezTo>
                  <a:cubicBezTo>
                    <a:pt x="13250" y="4986"/>
                    <a:pt x="14612" y="6030"/>
                    <a:pt x="16052" y="7133"/>
                  </a:cubicBezTo>
                  <a:lnTo>
                    <a:pt x="17145" y="0"/>
                  </a:lnTo>
                  <a:lnTo>
                    <a:pt x="20911" y="0"/>
                  </a:lnTo>
                  <a:lnTo>
                    <a:pt x="17677" y="21080"/>
                  </a:lnTo>
                  <a:lnTo>
                    <a:pt x="13977" y="21080"/>
                  </a:lnTo>
                  <a:close/>
                  <a:moveTo>
                    <a:pt x="15582" y="10202"/>
                  </a:moveTo>
                  <a:cubicBezTo>
                    <a:pt x="14566" y="9300"/>
                    <a:pt x="13205" y="8054"/>
                    <a:pt x="10475" y="8054"/>
                  </a:cubicBezTo>
                  <a:cubicBezTo>
                    <a:pt x="7588" y="8054"/>
                    <a:pt x="4468" y="9795"/>
                    <a:pt x="3928" y="13304"/>
                  </a:cubicBezTo>
                  <a:cubicBezTo>
                    <a:pt x="3404" y="16725"/>
                    <a:pt x="5829" y="18519"/>
                    <a:pt x="8747" y="18519"/>
                  </a:cubicBezTo>
                  <a:cubicBezTo>
                    <a:pt x="11327" y="18519"/>
                    <a:pt x="13029" y="17332"/>
                    <a:pt x="14654" y="1625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" name="Forme libre : forme 21"/>
            <p:cNvSpPr/>
            <p:nvPr/>
          </p:nvSpPr>
          <p:spPr>
            <a:xfrm>
              <a:off x="433240" y="409874"/>
              <a:ext cx="91485" cy="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7" h="21600" fill="norm" stroke="1" extrusionOk="0">
                  <a:moveTo>
                    <a:pt x="19256" y="14853"/>
                  </a:moveTo>
                  <a:cubicBezTo>
                    <a:pt x="18739" y="16507"/>
                    <a:pt x="15664" y="21600"/>
                    <a:pt x="8997" y="21600"/>
                  </a:cubicBezTo>
                  <a:cubicBezTo>
                    <a:pt x="2564" y="21600"/>
                    <a:pt x="-699" y="17075"/>
                    <a:pt x="125" y="10745"/>
                  </a:cubicBezTo>
                  <a:cubicBezTo>
                    <a:pt x="872" y="5016"/>
                    <a:pt x="4875" y="0"/>
                    <a:pt x="11503" y="0"/>
                  </a:cubicBezTo>
                  <a:cubicBezTo>
                    <a:pt x="18264" y="75"/>
                    <a:pt x="20901" y="4779"/>
                    <a:pt x="19948" y="12101"/>
                  </a:cubicBezTo>
                  <a:lnTo>
                    <a:pt x="4171" y="12101"/>
                  </a:lnTo>
                  <a:cubicBezTo>
                    <a:pt x="4171" y="13388"/>
                    <a:pt x="4257" y="17601"/>
                    <a:pt x="9354" y="17830"/>
                  </a:cubicBezTo>
                  <a:cubicBezTo>
                    <a:pt x="11967" y="17830"/>
                    <a:pt x="13887" y="16433"/>
                    <a:pt x="14701" y="14853"/>
                  </a:cubicBezTo>
                  <a:close/>
                  <a:moveTo>
                    <a:pt x="16001" y="8486"/>
                  </a:moveTo>
                  <a:cubicBezTo>
                    <a:pt x="15809" y="5053"/>
                    <a:pt x="13900" y="3777"/>
                    <a:pt x="10914" y="3777"/>
                  </a:cubicBezTo>
                  <a:cubicBezTo>
                    <a:pt x="8736" y="3777"/>
                    <a:pt x="6117" y="4608"/>
                    <a:pt x="4773" y="849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" name="Forme libre : forme 22"/>
            <p:cNvSpPr/>
            <p:nvPr/>
          </p:nvSpPr>
          <p:spPr>
            <a:xfrm>
              <a:off x="569454" y="382752"/>
              <a:ext cx="104631" cy="11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5" y="0"/>
                  </a:moveTo>
                  <a:lnTo>
                    <a:pt x="7804" y="0"/>
                  </a:lnTo>
                  <a:lnTo>
                    <a:pt x="5042" y="17857"/>
                  </a:lnTo>
                  <a:lnTo>
                    <a:pt x="21600" y="17857"/>
                  </a:lnTo>
                  <a:lnTo>
                    <a:pt x="2102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" name="Forme libre : forme 23"/>
            <p:cNvSpPr/>
            <p:nvPr/>
          </p:nvSpPr>
          <p:spPr>
            <a:xfrm>
              <a:off x="684980" y="379914"/>
              <a:ext cx="35467" cy="11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78" y="6032"/>
                  </a:moveTo>
                  <a:lnTo>
                    <a:pt x="18776" y="6032"/>
                  </a:lnTo>
                  <a:lnTo>
                    <a:pt x="11488" y="21600"/>
                  </a:lnTo>
                  <a:lnTo>
                    <a:pt x="0" y="21600"/>
                  </a:lnTo>
                  <a:close/>
                  <a:moveTo>
                    <a:pt x="10116" y="0"/>
                  </a:moveTo>
                  <a:lnTo>
                    <a:pt x="21600" y="0"/>
                  </a:lnTo>
                  <a:lnTo>
                    <a:pt x="20097" y="3189"/>
                  </a:lnTo>
                  <a:lnTo>
                    <a:pt x="8608" y="318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" name="Forme libre : forme 24"/>
            <p:cNvSpPr/>
            <p:nvPr/>
          </p:nvSpPr>
          <p:spPr>
            <a:xfrm>
              <a:off x="727819" y="377868"/>
              <a:ext cx="91505" cy="12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9256" y="16617"/>
                  </a:moveTo>
                  <a:cubicBezTo>
                    <a:pt x="18749" y="17839"/>
                    <a:pt x="15665" y="21600"/>
                    <a:pt x="9005" y="21600"/>
                  </a:cubicBezTo>
                  <a:cubicBezTo>
                    <a:pt x="2573" y="21600"/>
                    <a:pt x="-695" y="18258"/>
                    <a:pt x="124" y="13584"/>
                  </a:cubicBezTo>
                  <a:cubicBezTo>
                    <a:pt x="871" y="9353"/>
                    <a:pt x="4875" y="5649"/>
                    <a:pt x="11506" y="5649"/>
                  </a:cubicBezTo>
                  <a:cubicBezTo>
                    <a:pt x="18276" y="5705"/>
                    <a:pt x="20905" y="9178"/>
                    <a:pt x="19950" y="14585"/>
                  </a:cubicBezTo>
                  <a:lnTo>
                    <a:pt x="4181" y="14585"/>
                  </a:lnTo>
                  <a:cubicBezTo>
                    <a:pt x="4181" y="15536"/>
                    <a:pt x="4267" y="18647"/>
                    <a:pt x="9362" y="18816"/>
                  </a:cubicBezTo>
                  <a:cubicBezTo>
                    <a:pt x="11974" y="18816"/>
                    <a:pt x="13901" y="17785"/>
                    <a:pt x="14707" y="16617"/>
                  </a:cubicBezTo>
                  <a:close/>
                  <a:moveTo>
                    <a:pt x="15995" y="11916"/>
                  </a:moveTo>
                  <a:cubicBezTo>
                    <a:pt x="15807" y="9380"/>
                    <a:pt x="13898" y="8434"/>
                    <a:pt x="10917" y="8434"/>
                  </a:cubicBezTo>
                  <a:cubicBezTo>
                    <a:pt x="8743" y="8434"/>
                    <a:pt x="6121" y="9048"/>
                    <a:pt x="4780" y="11916"/>
                  </a:cubicBezTo>
                  <a:close/>
                  <a:moveTo>
                    <a:pt x="7145" y="0"/>
                  </a:moveTo>
                  <a:lnTo>
                    <a:pt x="11809" y="0"/>
                  </a:lnTo>
                  <a:lnTo>
                    <a:pt x="14759" y="3980"/>
                  </a:lnTo>
                  <a:lnTo>
                    <a:pt x="11809" y="39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" name="Forme libre : forme 25"/>
            <p:cNvSpPr/>
            <p:nvPr/>
          </p:nvSpPr>
          <p:spPr>
            <a:xfrm>
              <a:off x="821392" y="408490"/>
              <a:ext cx="109668" cy="11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775" y="3289"/>
                  </a:moveTo>
                  <a:cubicBezTo>
                    <a:pt x="20463" y="3205"/>
                    <a:pt x="19903" y="3008"/>
                    <a:pt x="19482" y="3063"/>
                  </a:cubicBezTo>
                  <a:cubicBezTo>
                    <a:pt x="19059" y="3082"/>
                    <a:pt x="18643" y="3178"/>
                    <a:pt x="18258" y="3344"/>
                  </a:cubicBezTo>
                  <a:cubicBezTo>
                    <a:pt x="18449" y="3660"/>
                    <a:pt x="18810" y="4585"/>
                    <a:pt x="18613" y="5914"/>
                  </a:cubicBezTo>
                  <a:cubicBezTo>
                    <a:pt x="17981" y="10140"/>
                    <a:pt x="13921" y="11635"/>
                    <a:pt x="9739" y="11635"/>
                  </a:cubicBezTo>
                  <a:cubicBezTo>
                    <a:pt x="8264" y="11635"/>
                    <a:pt x="7148" y="11402"/>
                    <a:pt x="6480" y="11144"/>
                  </a:cubicBezTo>
                  <a:cubicBezTo>
                    <a:pt x="6033" y="11402"/>
                    <a:pt x="5373" y="11839"/>
                    <a:pt x="5288" y="12384"/>
                  </a:cubicBezTo>
                  <a:cubicBezTo>
                    <a:pt x="5203" y="12929"/>
                    <a:pt x="5504" y="13308"/>
                    <a:pt x="8695" y="13280"/>
                  </a:cubicBezTo>
                  <a:lnTo>
                    <a:pt x="13676" y="13280"/>
                  </a:lnTo>
                  <a:cubicBezTo>
                    <a:pt x="17227" y="13394"/>
                    <a:pt x="19140" y="14407"/>
                    <a:pt x="18777" y="16833"/>
                  </a:cubicBezTo>
                  <a:cubicBezTo>
                    <a:pt x="18226" y="20532"/>
                    <a:pt x="12551" y="21600"/>
                    <a:pt x="7774" y="21600"/>
                  </a:cubicBezTo>
                  <a:cubicBezTo>
                    <a:pt x="3352" y="21600"/>
                    <a:pt x="-353" y="20735"/>
                    <a:pt x="27" y="18160"/>
                  </a:cubicBezTo>
                  <a:cubicBezTo>
                    <a:pt x="298" y="16313"/>
                    <a:pt x="2022" y="16047"/>
                    <a:pt x="3567" y="15765"/>
                  </a:cubicBezTo>
                  <a:lnTo>
                    <a:pt x="3577" y="15710"/>
                  </a:lnTo>
                  <a:cubicBezTo>
                    <a:pt x="2236" y="15593"/>
                    <a:pt x="1310" y="14865"/>
                    <a:pt x="1548" y="13315"/>
                  </a:cubicBezTo>
                  <a:cubicBezTo>
                    <a:pt x="1786" y="11766"/>
                    <a:pt x="3460" y="10572"/>
                    <a:pt x="4753" y="10398"/>
                  </a:cubicBezTo>
                  <a:lnTo>
                    <a:pt x="4753" y="10341"/>
                  </a:lnTo>
                  <a:cubicBezTo>
                    <a:pt x="3127" y="9388"/>
                    <a:pt x="2502" y="7856"/>
                    <a:pt x="2794" y="5893"/>
                  </a:cubicBezTo>
                  <a:cubicBezTo>
                    <a:pt x="3474" y="1331"/>
                    <a:pt x="7910" y="258"/>
                    <a:pt x="11804" y="258"/>
                  </a:cubicBezTo>
                  <a:cubicBezTo>
                    <a:pt x="14575" y="258"/>
                    <a:pt x="16092" y="951"/>
                    <a:pt x="17075" y="1675"/>
                  </a:cubicBezTo>
                  <a:cubicBezTo>
                    <a:pt x="17720" y="1096"/>
                    <a:pt x="19066" y="0"/>
                    <a:pt x="20658" y="0"/>
                  </a:cubicBezTo>
                  <a:lnTo>
                    <a:pt x="21247" y="0"/>
                  </a:lnTo>
                  <a:close/>
                  <a:moveTo>
                    <a:pt x="6386" y="16495"/>
                  </a:moveTo>
                  <a:cubicBezTo>
                    <a:pt x="5533" y="16495"/>
                    <a:pt x="4263" y="16727"/>
                    <a:pt x="4130" y="17622"/>
                  </a:cubicBezTo>
                  <a:cubicBezTo>
                    <a:pt x="3938" y="18890"/>
                    <a:pt x="5620" y="19030"/>
                    <a:pt x="8515" y="19030"/>
                  </a:cubicBezTo>
                  <a:cubicBezTo>
                    <a:pt x="11377" y="19030"/>
                    <a:pt x="14492" y="18712"/>
                    <a:pt x="14675" y="17471"/>
                  </a:cubicBezTo>
                  <a:cubicBezTo>
                    <a:pt x="14833" y="16402"/>
                    <a:pt x="14175" y="16461"/>
                    <a:pt x="10133" y="16485"/>
                  </a:cubicBezTo>
                  <a:close/>
                  <a:moveTo>
                    <a:pt x="15013" y="5921"/>
                  </a:moveTo>
                  <a:cubicBezTo>
                    <a:pt x="15364" y="3611"/>
                    <a:pt x="13045" y="2915"/>
                    <a:pt x="11101" y="2915"/>
                  </a:cubicBezTo>
                  <a:cubicBezTo>
                    <a:pt x="9094" y="2915"/>
                    <a:pt x="6748" y="3611"/>
                    <a:pt x="6402" y="5948"/>
                  </a:cubicBezTo>
                  <a:cubicBezTo>
                    <a:pt x="6039" y="8378"/>
                    <a:pt x="8217" y="8985"/>
                    <a:pt x="10165" y="8985"/>
                  </a:cubicBezTo>
                  <a:cubicBezTo>
                    <a:pt x="12114" y="8985"/>
                    <a:pt x="14675" y="8199"/>
                    <a:pt x="15013" y="591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" name="Forme libre : forme 26"/>
            <p:cNvSpPr/>
            <p:nvPr/>
          </p:nvSpPr>
          <p:spPr>
            <a:xfrm>
              <a:off x="930852" y="409874"/>
              <a:ext cx="91480" cy="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6" h="21600" fill="norm" stroke="1" extrusionOk="0">
                  <a:moveTo>
                    <a:pt x="19254" y="14853"/>
                  </a:moveTo>
                  <a:cubicBezTo>
                    <a:pt x="18747" y="16507"/>
                    <a:pt x="15666" y="21600"/>
                    <a:pt x="8999" y="21600"/>
                  </a:cubicBezTo>
                  <a:cubicBezTo>
                    <a:pt x="2566" y="21600"/>
                    <a:pt x="-697" y="17075"/>
                    <a:pt x="126" y="10745"/>
                  </a:cubicBezTo>
                  <a:cubicBezTo>
                    <a:pt x="870" y="5016"/>
                    <a:pt x="4874" y="0"/>
                    <a:pt x="11507" y="0"/>
                  </a:cubicBezTo>
                  <a:cubicBezTo>
                    <a:pt x="18261" y="75"/>
                    <a:pt x="20903" y="4779"/>
                    <a:pt x="19947" y="12101"/>
                  </a:cubicBezTo>
                  <a:lnTo>
                    <a:pt x="4171" y="12101"/>
                  </a:lnTo>
                  <a:cubicBezTo>
                    <a:pt x="4171" y="13388"/>
                    <a:pt x="4261" y="17601"/>
                    <a:pt x="9354" y="17830"/>
                  </a:cubicBezTo>
                  <a:cubicBezTo>
                    <a:pt x="11967" y="17830"/>
                    <a:pt x="13890" y="16433"/>
                    <a:pt x="14706" y="14853"/>
                  </a:cubicBezTo>
                  <a:close/>
                  <a:moveTo>
                    <a:pt x="16001" y="8486"/>
                  </a:moveTo>
                  <a:cubicBezTo>
                    <a:pt x="15811" y="5053"/>
                    <a:pt x="13895" y="3772"/>
                    <a:pt x="10923" y="3772"/>
                  </a:cubicBezTo>
                  <a:cubicBezTo>
                    <a:pt x="8745" y="3772"/>
                    <a:pt x="6121" y="4602"/>
                    <a:pt x="4780" y="848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re 1"/>
          <p:cNvSpPr txBox="1"/>
          <p:nvPr>
            <p:ph type="title"/>
          </p:nvPr>
        </p:nvSpPr>
        <p:spPr>
          <a:xfrm>
            <a:off x="350520" y="452143"/>
            <a:ext cx="11490960" cy="428704"/>
          </a:xfrm>
          <a:prstGeom prst="rect">
            <a:avLst/>
          </a:prstGeom>
        </p:spPr>
        <p:txBody>
          <a:bodyPr/>
          <a:lstStyle/>
          <a:p>
            <a:pPr defTabSz="649223">
              <a:defRPr sz="2272"/>
            </a:pPr>
          </a:p>
        </p:txBody>
      </p:sp>
      <p:sp>
        <p:nvSpPr>
          <p:cNvPr id="279" name="Espace réservé du texte 5"/>
          <p:cNvSpPr txBox="1"/>
          <p:nvPr>
            <p:ph type="body" idx="1"/>
          </p:nvPr>
        </p:nvSpPr>
        <p:spPr>
          <a:xfrm>
            <a:off x="350203" y="112574"/>
            <a:ext cx="11490961" cy="57673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0" name="Espace réservé du texte 6"/>
          <p:cNvSpPr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1" name="Image 8" descr="Imag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99" y="32711"/>
            <a:ext cx="12145801" cy="6165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Espace réservé du pied de page 4"/>
          <p:cNvGrpSpPr/>
          <p:nvPr/>
        </p:nvGrpSpPr>
        <p:grpSpPr>
          <a:xfrm>
            <a:off x="350518" y="6509203"/>
            <a:ext cx="2584157" cy="243841"/>
            <a:chOff x="0" y="0"/>
            <a:chExt cx="2584155" cy="243840"/>
          </a:xfrm>
        </p:grpSpPr>
        <p:sp>
          <p:nvSpPr>
            <p:cNvPr id="283" name="Rectangle"/>
            <p:cNvSpPr/>
            <p:nvPr/>
          </p:nvSpPr>
          <p:spPr>
            <a:xfrm>
              <a:off x="0" y="7619"/>
              <a:ext cx="2584156" cy="228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12700" dir="0">
                <a:srgbClr val="69C0BB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>
                  <a:solidFill>
                    <a:srgbClr val="888888"/>
                  </a:solidFill>
                </a:defRPr>
              </a:pPr>
            </a:p>
          </p:txBody>
        </p:sp>
        <p:sp>
          <p:nvSpPr>
            <p:cNvPr id="284" name="Présentation au Conseil d’administration"/>
            <p:cNvSpPr txBox="1"/>
            <p:nvPr/>
          </p:nvSpPr>
          <p:spPr>
            <a:xfrm>
              <a:off x="45719" y="0"/>
              <a:ext cx="2512157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000">
                  <a:solidFill>
                    <a:srgbClr val="888888"/>
                  </a:solidFill>
                </a:defRPr>
              </a:lvl1pPr>
            </a:lstStyle>
            <a:p>
              <a:pPr/>
              <a:r>
                <a:t>Présentation au Conseil d’administration </a:t>
              </a:r>
            </a:p>
          </p:txBody>
        </p:sp>
      </p:grpSp>
      <p:sp>
        <p:nvSpPr>
          <p:cNvPr id="286" name="Titre 1"/>
          <p:cNvSpPr txBox="1"/>
          <p:nvPr>
            <p:ph type="title"/>
          </p:nvPr>
        </p:nvSpPr>
        <p:spPr>
          <a:xfrm>
            <a:off x="350520" y="452143"/>
            <a:ext cx="11490960" cy="428704"/>
          </a:xfrm>
          <a:prstGeom prst="rect">
            <a:avLst/>
          </a:prstGeom>
        </p:spPr>
        <p:txBody>
          <a:bodyPr/>
          <a:lstStyle/>
          <a:p>
            <a:pPr defTabSz="649223">
              <a:defRPr sz="2272"/>
            </a:pPr>
          </a:p>
        </p:txBody>
      </p:sp>
      <p:sp>
        <p:nvSpPr>
          <p:cNvPr id="287" name="Espace réservé du numéro de diapositive 2"/>
          <p:cNvSpPr txBox="1"/>
          <p:nvPr>
            <p:ph type="sldNum" sz="quarter" idx="2"/>
          </p:nvPr>
        </p:nvSpPr>
        <p:spPr>
          <a:xfrm>
            <a:off x="3651870" y="6518924"/>
            <a:ext cx="219018" cy="224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90" name="Espace réservé de la date 3"/>
          <p:cNvGrpSpPr/>
          <p:nvPr/>
        </p:nvGrpSpPr>
        <p:grpSpPr>
          <a:xfrm>
            <a:off x="2938686" y="6516823"/>
            <a:ext cx="709042" cy="228601"/>
            <a:chOff x="0" y="0"/>
            <a:chExt cx="709041" cy="228600"/>
          </a:xfrm>
        </p:grpSpPr>
        <p:sp>
          <p:nvSpPr>
            <p:cNvPr id="288" name="Rectangle"/>
            <p:cNvSpPr/>
            <p:nvPr/>
          </p:nvSpPr>
          <p:spPr>
            <a:xfrm>
              <a:off x="-1" y="0"/>
              <a:ext cx="709043" cy="2286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12700" dir="0">
                <a:srgbClr val="69C0BB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>
                  <a:solidFill>
                    <a:srgbClr val="888888"/>
                  </a:solidFill>
                </a:defRPr>
              </a:pPr>
            </a:p>
          </p:txBody>
        </p:sp>
        <p:sp>
          <p:nvSpPr>
            <p:cNvPr id="289" name="09-03-22"/>
            <p:cNvSpPr txBox="1"/>
            <p:nvPr/>
          </p:nvSpPr>
          <p:spPr>
            <a:xfrm>
              <a:off x="91439" y="38100"/>
              <a:ext cx="617603" cy="152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000">
                  <a:solidFill>
                    <a:srgbClr val="888888"/>
                  </a:solidFill>
                </a:defRPr>
              </a:lvl1pPr>
            </a:lstStyle>
            <a:p>
              <a:pPr/>
              <a:r>
                <a:t>09-03-22</a:t>
              </a:r>
            </a:p>
          </p:txBody>
        </p:sp>
      </p:grpSp>
      <p:sp>
        <p:nvSpPr>
          <p:cNvPr id="291" name="Espace réservé du texte 5"/>
          <p:cNvSpPr txBox="1"/>
          <p:nvPr>
            <p:ph type="body" idx="1"/>
          </p:nvPr>
        </p:nvSpPr>
        <p:spPr>
          <a:xfrm>
            <a:off x="350203" y="1169042"/>
            <a:ext cx="11490961" cy="471089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Espace réservé du texte 6"/>
          <p:cNvSpPr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3" name="Image 8" descr="Imag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re 8"/>
          <p:cNvSpPr txBox="1"/>
          <p:nvPr>
            <p:ph type="title"/>
          </p:nvPr>
        </p:nvSpPr>
        <p:spPr>
          <a:xfrm>
            <a:off x="350520" y="452142"/>
            <a:ext cx="11490960" cy="716900"/>
          </a:xfrm>
          <a:prstGeom prst="rect">
            <a:avLst/>
          </a:prstGeom>
        </p:spPr>
        <p:txBody>
          <a:bodyPr/>
          <a:lstStyle/>
          <a:p>
            <a:pPr defTabSz="649223">
              <a:defRPr sz="2272"/>
            </a:pPr>
            <a:r>
              <a:t>2. L’agrément et le financement des hôpitaux</a:t>
            </a:r>
            <a:br/>
          </a:p>
        </p:txBody>
      </p:sp>
      <p:sp>
        <p:nvSpPr>
          <p:cNvPr id="296" name="Espace réservé du texte 9"/>
          <p:cNvSpPr txBox="1"/>
          <p:nvPr>
            <p:ph type="body" idx="1"/>
          </p:nvPr>
        </p:nvSpPr>
        <p:spPr>
          <a:xfrm>
            <a:off x="955040" y="1169042"/>
            <a:ext cx="10510248" cy="4710898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marL="457200" indent="-4572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Pourquoi importer tant de médecins s’il y en avait trop en Belgique ?</a:t>
            </a:r>
          </a:p>
          <a:p>
            <a:pPr marL="457200" indent="-4572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marL="457200" indent="-4572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Des chasseurs de têtes se structurent à l’instar des agents de joueurs de football…</a:t>
            </a:r>
          </a:p>
        </p:txBody>
      </p:sp>
      <p:sp>
        <p:nvSpPr>
          <p:cNvPr id="297" name="Graphique 19"/>
          <p:cNvSpPr/>
          <p:nvPr/>
        </p:nvSpPr>
        <p:spPr>
          <a:xfrm>
            <a:off x="726713" y="1985863"/>
            <a:ext cx="438038" cy="43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0" h="21415" fill="norm" stroke="1" extrusionOk="0">
                <a:moveTo>
                  <a:pt x="12491" y="0"/>
                </a:moveTo>
                <a:cubicBezTo>
                  <a:pt x="12135" y="0"/>
                  <a:pt x="11779" y="135"/>
                  <a:pt x="11510" y="406"/>
                </a:cubicBezTo>
                <a:lnTo>
                  <a:pt x="7808" y="4131"/>
                </a:lnTo>
                <a:cubicBezTo>
                  <a:pt x="7269" y="4673"/>
                  <a:pt x="7269" y="5565"/>
                  <a:pt x="7808" y="6107"/>
                </a:cubicBezTo>
                <a:cubicBezTo>
                  <a:pt x="8231" y="6532"/>
                  <a:pt x="8867" y="6618"/>
                  <a:pt x="9382" y="6374"/>
                </a:cubicBezTo>
                <a:lnTo>
                  <a:pt x="11331" y="8335"/>
                </a:lnTo>
                <a:lnTo>
                  <a:pt x="6239" y="13094"/>
                </a:lnTo>
                <a:cubicBezTo>
                  <a:pt x="6170" y="13052"/>
                  <a:pt x="6089" y="13032"/>
                  <a:pt x="6008" y="13030"/>
                </a:cubicBezTo>
                <a:cubicBezTo>
                  <a:pt x="5850" y="13032"/>
                  <a:pt x="5702" y="13114"/>
                  <a:pt x="5617" y="13249"/>
                </a:cubicBezTo>
                <a:cubicBezTo>
                  <a:pt x="5532" y="13385"/>
                  <a:pt x="5523" y="13554"/>
                  <a:pt x="5592" y="13698"/>
                </a:cubicBezTo>
                <a:lnTo>
                  <a:pt x="549" y="18413"/>
                </a:lnTo>
                <a:cubicBezTo>
                  <a:pt x="-163" y="19077"/>
                  <a:pt x="-185" y="20219"/>
                  <a:pt x="502" y="20909"/>
                </a:cubicBezTo>
                <a:lnTo>
                  <a:pt x="504" y="20909"/>
                </a:lnTo>
                <a:cubicBezTo>
                  <a:pt x="1189" y="21600"/>
                  <a:pt x="2324" y="21580"/>
                  <a:pt x="2984" y="20865"/>
                </a:cubicBezTo>
                <a:lnTo>
                  <a:pt x="7669" y="15788"/>
                </a:lnTo>
                <a:cubicBezTo>
                  <a:pt x="7851" y="15879"/>
                  <a:pt x="8072" y="15837"/>
                  <a:pt x="8209" y="15688"/>
                </a:cubicBezTo>
                <a:cubicBezTo>
                  <a:pt x="8348" y="15537"/>
                  <a:pt x="8374" y="15313"/>
                  <a:pt x="8271" y="15137"/>
                </a:cubicBezTo>
                <a:lnTo>
                  <a:pt x="12997" y="10012"/>
                </a:lnTo>
                <a:lnTo>
                  <a:pt x="14946" y="11973"/>
                </a:lnTo>
                <a:cubicBezTo>
                  <a:pt x="14704" y="12492"/>
                  <a:pt x="14789" y="13132"/>
                  <a:pt x="15212" y="13558"/>
                </a:cubicBezTo>
                <a:cubicBezTo>
                  <a:pt x="15750" y="14100"/>
                  <a:pt x="16636" y="14100"/>
                  <a:pt x="17175" y="13558"/>
                </a:cubicBezTo>
                <a:lnTo>
                  <a:pt x="20876" y="9832"/>
                </a:lnTo>
                <a:cubicBezTo>
                  <a:pt x="21415" y="9290"/>
                  <a:pt x="21415" y="8399"/>
                  <a:pt x="20876" y="7857"/>
                </a:cubicBezTo>
                <a:cubicBezTo>
                  <a:pt x="20607" y="7586"/>
                  <a:pt x="20251" y="7449"/>
                  <a:pt x="19895" y="7449"/>
                </a:cubicBezTo>
                <a:cubicBezTo>
                  <a:pt x="19691" y="7449"/>
                  <a:pt x="19490" y="7500"/>
                  <a:pt x="19302" y="7589"/>
                </a:cubicBezTo>
                <a:lnTo>
                  <a:pt x="13738" y="1990"/>
                </a:lnTo>
                <a:cubicBezTo>
                  <a:pt x="13981" y="1472"/>
                  <a:pt x="13896" y="831"/>
                  <a:pt x="13473" y="406"/>
                </a:cubicBezTo>
                <a:cubicBezTo>
                  <a:pt x="13203" y="135"/>
                  <a:pt x="12847" y="0"/>
                  <a:pt x="12491" y="0"/>
                </a:cubicBezTo>
                <a:close/>
                <a:moveTo>
                  <a:pt x="12491" y="924"/>
                </a:moveTo>
                <a:cubicBezTo>
                  <a:pt x="12609" y="924"/>
                  <a:pt x="12726" y="971"/>
                  <a:pt x="12818" y="1064"/>
                </a:cubicBezTo>
                <a:cubicBezTo>
                  <a:pt x="13003" y="1250"/>
                  <a:pt x="13003" y="1537"/>
                  <a:pt x="12818" y="1723"/>
                </a:cubicBezTo>
                <a:lnTo>
                  <a:pt x="9117" y="5448"/>
                </a:lnTo>
                <a:cubicBezTo>
                  <a:pt x="8932" y="5634"/>
                  <a:pt x="8647" y="5634"/>
                  <a:pt x="8462" y="5448"/>
                </a:cubicBezTo>
                <a:cubicBezTo>
                  <a:pt x="8278" y="5263"/>
                  <a:pt x="8278" y="4975"/>
                  <a:pt x="8462" y="4790"/>
                </a:cubicBezTo>
                <a:lnTo>
                  <a:pt x="12164" y="1064"/>
                </a:lnTo>
                <a:cubicBezTo>
                  <a:pt x="12256" y="971"/>
                  <a:pt x="12374" y="924"/>
                  <a:pt x="12491" y="924"/>
                </a:cubicBezTo>
                <a:close/>
                <a:moveTo>
                  <a:pt x="13146" y="2710"/>
                </a:moveTo>
                <a:lnTo>
                  <a:pt x="14151" y="3722"/>
                </a:lnTo>
                <a:lnTo>
                  <a:pt x="11103" y="6789"/>
                </a:lnTo>
                <a:lnTo>
                  <a:pt x="10098" y="5777"/>
                </a:lnTo>
                <a:close/>
                <a:moveTo>
                  <a:pt x="14805" y="4380"/>
                </a:moveTo>
                <a:lnTo>
                  <a:pt x="16927" y="6516"/>
                </a:lnTo>
                <a:lnTo>
                  <a:pt x="13879" y="9583"/>
                </a:lnTo>
                <a:lnTo>
                  <a:pt x="11757" y="7447"/>
                </a:lnTo>
                <a:close/>
                <a:moveTo>
                  <a:pt x="17581" y="7175"/>
                </a:moveTo>
                <a:lnTo>
                  <a:pt x="18586" y="8186"/>
                </a:lnTo>
                <a:lnTo>
                  <a:pt x="15539" y="11253"/>
                </a:lnTo>
                <a:lnTo>
                  <a:pt x="14534" y="10242"/>
                </a:lnTo>
                <a:close/>
                <a:moveTo>
                  <a:pt x="19895" y="8377"/>
                </a:moveTo>
                <a:cubicBezTo>
                  <a:pt x="20012" y="8377"/>
                  <a:pt x="20130" y="8422"/>
                  <a:pt x="20222" y="8515"/>
                </a:cubicBezTo>
                <a:cubicBezTo>
                  <a:pt x="20406" y="8701"/>
                  <a:pt x="20406" y="8988"/>
                  <a:pt x="20222" y="9174"/>
                </a:cubicBezTo>
                <a:lnTo>
                  <a:pt x="16520" y="12899"/>
                </a:lnTo>
                <a:cubicBezTo>
                  <a:pt x="16336" y="13085"/>
                  <a:pt x="16050" y="13085"/>
                  <a:pt x="15866" y="12899"/>
                </a:cubicBezTo>
                <a:cubicBezTo>
                  <a:pt x="15682" y="12714"/>
                  <a:pt x="15682" y="12426"/>
                  <a:pt x="15866" y="12241"/>
                </a:cubicBezTo>
                <a:lnTo>
                  <a:pt x="19568" y="8515"/>
                </a:lnTo>
                <a:cubicBezTo>
                  <a:pt x="19660" y="8422"/>
                  <a:pt x="19777" y="8377"/>
                  <a:pt x="19895" y="8377"/>
                </a:cubicBezTo>
                <a:close/>
                <a:moveTo>
                  <a:pt x="11942" y="9034"/>
                </a:moveTo>
                <a:lnTo>
                  <a:pt x="12303" y="9398"/>
                </a:lnTo>
                <a:lnTo>
                  <a:pt x="7625" y="14465"/>
                </a:lnTo>
                <a:lnTo>
                  <a:pt x="6906" y="13741"/>
                </a:lnTo>
                <a:close/>
                <a:moveTo>
                  <a:pt x="6228" y="14375"/>
                </a:moveTo>
                <a:lnTo>
                  <a:pt x="6996" y="15148"/>
                </a:lnTo>
                <a:lnTo>
                  <a:pt x="2308" y="20230"/>
                </a:lnTo>
                <a:cubicBezTo>
                  <a:pt x="1995" y="20569"/>
                  <a:pt x="1482" y="20578"/>
                  <a:pt x="1158" y="20252"/>
                </a:cubicBezTo>
                <a:cubicBezTo>
                  <a:pt x="833" y="19925"/>
                  <a:pt x="842" y="19408"/>
                  <a:pt x="1178" y="1909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itre 8"/>
          <p:cNvSpPr txBox="1"/>
          <p:nvPr>
            <p:ph type="title"/>
          </p:nvPr>
        </p:nvSpPr>
        <p:spPr>
          <a:xfrm>
            <a:off x="350520" y="452142"/>
            <a:ext cx="11490960" cy="716900"/>
          </a:xfrm>
          <a:prstGeom prst="rect">
            <a:avLst/>
          </a:prstGeom>
        </p:spPr>
        <p:txBody>
          <a:bodyPr/>
          <a:lstStyle/>
          <a:p>
            <a:pPr defTabSz="649223">
              <a:defRPr sz="2272"/>
            </a:pPr>
            <a:r>
              <a:t>2. L’agrément et le financement des hôpitaux</a:t>
            </a:r>
            <a:br/>
          </a:p>
        </p:txBody>
      </p:sp>
      <p:sp>
        <p:nvSpPr>
          <p:cNvPr id="300" name="Espace réservé du texte 9"/>
          <p:cNvSpPr txBox="1"/>
          <p:nvPr>
            <p:ph type="body" idx="1"/>
          </p:nvPr>
        </p:nvSpPr>
        <p:spPr>
          <a:xfrm>
            <a:off x="955040" y="1169042"/>
            <a:ext cx="10510248" cy="4710898"/>
          </a:xfrm>
          <a:prstGeom prst="rect">
            <a:avLst/>
          </a:prstGeom>
        </p:spPr>
        <p:txBody>
          <a:bodyPr/>
          <a:lstStyle/>
          <a:p>
            <a:pPr marL="457200" indent="-4572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Raréfaction du personnel soignant :</a:t>
            </a:r>
          </a:p>
          <a:p>
            <a:pPr marL="457200" indent="-457200">
              <a:buSzPct val="100000"/>
              <a:buChar char="➢"/>
              <a:defRPr sz="10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Bon nombre d’hôpitaux ont des lits fermés par manque d’infirmiers (ex : 40 lits fermés au CHU de Liège)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Désertion du secteur hospitalier : le taux de « survie » moyen d’un infirmier en pause est de 5 ans !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Diminution drastique des inscrits dans les écoles. Il y a moins d’inscrits dans les écoles d’infirmiers à Liège que le nombre de départs naturels dans les prochaines années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marL="342900" indent="-3429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Le mode de financement pousse à la réduction des durées de séjours et donc à          l’épuisement du personnel.</a:t>
            </a:r>
          </a:p>
        </p:txBody>
      </p:sp>
      <p:sp>
        <p:nvSpPr>
          <p:cNvPr id="301" name="Graphique 19"/>
          <p:cNvSpPr/>
          <p:nvPr/>
        </p:nvSpPr>
        <p:spPr>
          <a:xfrm>
            <a:off x="726713" y="1985863"/>
            <a:ext cx="438038" cy="43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0" h="21415" fill="norm" stroke="1" extrusionOk="0">
                <a:moveTo>
                  <a:pt x="12491" y="0"/>
                </a:moveTo>
                <a:cubicBezTo>
                  <a:pt x="12135" y="0"/>
                  <a:pt x="11779" y="135"/>
                  <a:pt x="11510" y="406"/>
                </a:cubicBezTo>
                <a:lnTo>
                  <a:pt x="7808" y="4131"/>
                </a:lnTo>
                <a:cubicBezTo>
                  <a:pt x="7269" y="4673"/>
                  <a:pt x="7269" y="5565"/>
                  <a:pt x="7808" y="6107"/>
                </a:cubicBezTo>
                <a:cubicBezTo>
                  <a:pt x="8231" y="6532"/>
                  <a:pt x="8867" y="6618"/>
                  <a:pt x="9382" y="6374"/>
                </a:cubicBezTo>
                <a:lnTo>
                  <a:pt x="11331" y="8335"/>
                </a:lnTo>
                <a:lnTo>
                  <a:pt x="6239" y="13094"/>
                </a:lnTo>
                <a:cubicBezTo>
                  <a:pt x="6170" y="13052"/>
                  <a:pt x="6089" y="13032"/>
                  <a:pt x="6008" y="13030"/>
                </a:cubicBezTo>
                <a:cubicBezTo>
                  <a:pt x="5850" y="13032"/>
                  <a:pt x="5702" y="13114"/>
                  <a:pt x="5617" y="13249"/>
                </a:cubicBezTo>
                <a:cubicBezTo>
                  <a:pt x="5532" y="13385"/>
                  <a:pt x="5523" y="13554"/>
                  <a:pt x="5592" y="13698"/>
                </a:cubicBezTo>
                <a:lnTo>
                  <a:pt x="549" y="18413"/>
                </a:lnTo>
                <a:cubicBezTo>
                  <a:pt x="-163" y="19077"/>
                  <a:pt x="-185" y="20219"/>
                  <a:pt x="502" y="20909"/>
                </a:cubicBezTo>
                <a:lnTo>
                  <a:pt x="504" y="20909"/>
                </a:lnTo>
                <a:cubicBezTo>
                  <a:pt x="1189" y="21600"/>
                  <a:pt x="2324" y="21580"/>
                  <a:pt x="2984" y="20865"/>
                </a:cubicBezTo>
                <a:lnTo>
                  <a:pt x="7669" y="15788"/>
                </a:lnTo>
                <a:cubicBezTo>
                  <a:pt x="7851" y="15879"/>
                  <a:pt x="8072" y="15837"/>
                  <a:pt x="8209" y="15688"/>
                </a:cubicBezTo>
                <a:cubicBezTo>
                  <a:pt x="8348" y="15537"/>
                  <a:pt x="8374" y="15313"/>
                  <a:pt x="8271" y="15137"/>
                </a:cubicBezTo>
                <a:lnTo>
                  <a:pt x="12997" y="10012"/>
                </a:lnTo>
                <a:lnTo>
                  <a:pt x="14946" y="11973"/>
                </a:lnTo>
                <a:cubicBezTo>
                  <a:pt x="14704" y="12492"/>
                  <a:pt x="14789" y="13132"/>
                  <a:pt x="15212" y="13558"/>
                </a:cubicBezTo>
                <a:cubicBezTo>
                  <a:pt x="15750" y="14100"/>
                  <a:pt x="16636" y="14100"/>
                  <a:pt x="17175" y="13558"/>
                </a:cubicBezTo>
                <a:lnTo>
                  <a:pt x="20876" y="9832"/>
                </a:lnTo>
                <a:cubicBezTo>
                  <a:pt x="21415" y="9290"/>
                  <a:pt x="21415" y="8399"/>
                  <a:pt x="20876" y="7857"/>
                </a:cubicBezTo>
                <a:cubicBezTo>
                  <a:pt x="20607" y="7586"/>
                  <a:pt x="20251" y="7449"/>
                  <a:pt x="19895" y="7449"/>
                </a:cubicBezTo>
                <a:cubicBezTo>
                  <a:pt x="19691" y="7449"/>
                  <a:pt x="19490" y="7500"/>
                  <a:pt x="19302" y="7589"/>
                </a:cubicBezTo>
                <a:lnTo>
                  <a:pt x="13738" y="1990"/>
                </a:lnTo>
                <a:cubicBezTo>
                  <a:pt x="13981" y="1472"/>
                  <a:pt x="13896" y="831"/>
                  <a:pt x="13473" y="406"/>
                </a:cubicBezTo>
                <a:cubicBezTo>
                  <a:pt x="13203" y="135"/>
                  <a:pt x="12847" y="0"/>
                  <a:pt x="12491" y="0"/>
                </a:cubicBezTo>
                <a:close/>
                <a:moveTo>
                  <a:pt x="12491" y="924"/>
                </a:moveTo>
                <a:cubicBezTo>
                  <a:pt x="12609" y="924"/>
                  <a:pt x="12726" y="971"/>
                  <a:pt x="12818" y="1064"/>
                </a:cubicBezTo>
                <a:cubicBezTo>
                  <a:pt x="13003" y="1250"/>
                  <a:pt x="13003" y="1537"/>
                  <a:pt x="12818" y="1723"/>
                </a:cubicBezTo>
                <a:lnTo>
                  <a:pt x="9117" y="5448"/>
                </a:lnTo>
                <a:cubicBezTo>
                  <a:pt x="8932" y="5634"/>
                  <a:pt x="8647" y="5634"/>
                  <a:pt x="8462" y="5448"/>
                </a:cubicBezTo>
                <a:cubicBezTo>
                  <a:pt x="8278" y="5263"/>
                  <a:pt x="8278" y="4975"/>
                  <a:pt x="8462" y="4790"/>
                </a:cubicBezTo>
                <a:lnTo>
                  <a:pt x="12164" y="1064"/>
                </a:lnTo>
                <a:cubicBezTo>
                  <a:pt x="12256" y="971"/>
                  <a:pt x="12374" y="924"/>
                  <a:pt x="12491" y="924"/>
                </a:cubicBezTo>
                <a:close/>
                <a:moveTo>
                  <a:pt x="13146" y="2710"/>
                </a:moveTo>
                <a:lnTo>
                  <a:pt x="14151" y="3722"/>
                </a:lnTo>
                <a:lnTo>
                  <a:pt x="11103" y="6789"/>
                </a:lnTo>
                <a:lnTo>
                  <a:pt x="10098" y="5777"/>
                </a:lnTo>
                <a:close/>
                <a:moveTo>
                  <a:pt x="14805" y="4380"/>
                </a:moveTo>
                <a:lnTo>
                  <a:pt x="16927" y="6516"/>
                </a:lnTo>
                <a:lnTo>
                  <a:pt x="13879" y="9583"/>
                </a:lnTo>
                <a:lnTo>
                  <a:pt x="11757" y="7447"/>
                </a:lnTo>
                <a:close/>
                <a:moveTo>
                  <a:pt x="17581" y="7175"/>
                </a:moveTo>
                <a:lnTo>
                  <a:pt x="18586" y="8186"/>
                </a:lnTo>
                <a:lnTo>
                  <a:pt x="15539" y="11253"/>
                </a:lnTo>
                <a:lnTo>
                  <a:pt x="14534" y="10242"/>
                </a:lnTo>
                <a:close/>
                <a:moveTo>
                  <a:pt x="19895" y="8377"/>
                </a:moveTo>
                <a:cubicBezTo>
                  <a:pt x="20012" y="8377"/>
                  <a:pt x="20130" y="8422"/>
                  <a:pt x="20222" y="8515"/>
                </a:cubicBezTo>
                <a:cubicBezTo>
                  <a:pt x="20406" y="8701"/>
                  <a:pt x="20406" y="8988"/>
                  <a:pt x="20222" y="9174"/>
                </a:cubicBezTo>
                <a:lnTo>
                  <a:pt x="16520" y="12899"/>
                </a:lnTo>
                <a:cubicBezTo>
                  <a:pt x="16336" y="13085"/>
                  <a:pt x="16050" y="13085"/>
                  <a:pt x="15866" y="12899"/>
                </a:cubicBezTo>
                <a:cubicBezTo>
                  <a:pt x="15682" y="12714"/>
                  <a:pt x="15682" y="12426"/>
                  <a:pt x="15866" y="12241"/>
                </a:cubicBezTo>
                <a:lnTo>
                  <a:pt x="19568" y="8515"/>
                </a:lnTo>
                <a:cubicBezTo>
                  <a:pt x="19660" y="8422"/>
                  <a:pt x="19777" y="8377"/>
                  <a:pt x="19895" y="8377"/>
                </a:cubicBezTo>
                <a:close/>
                <a:moveTo>
                  <a:pt x="11942" y="9034"/>
                </a:moveTo>
                <a:lnTo>
                  <a:pt x="12303" y="9398"/>
                </a:lnTo>
                <a:lnTo>
                  <a:pt x="7625" y="14465"/>
                </a:lnTo>
                <a:lnTo>
                  <a:pt x="6906" y="13741"/>
                </a:lnTo>
                <a:close/>
                <a:moveTo>
                  <a:pt x="6228" y="14375"/>
                </a:moveTo>
                <a:lnTo>
                  <a:pt x="6996" y="15148"/>
                </a:lnTo>
                <a:lnTo>
                  <a:pt x="2308" y="20230"/>
                </a:lnTo>
                <a:cubicBezTo>
                  <a:pt x="1995" y="20569"/>
                  <a:pt x="1482" y="20578"/>
                  <a:pt x="1158" y="20252"/>
                </a:cubicBezTo>
                <a:cubicBezTo>
                  <a:pt x="833" y="19925"/>
                  <a:pt x="842" y="19408"/>
                  <a:pt x="1178" y="1909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re 8"/>
          <p:cNvSpPr txBox="1"/>
          <p:nvPr>
            <p:ph type="title"/>
          </p:nvPr>
        </p:nvSpPr>
        <p:spPr>
          <a:xfrm>
            <a:off x="350520" y="452142"/>
            <a:ext cx="11490960" cy="716900"/>
          </a:xfrm>
          <a:prstGeom prst="rect">
            <a:avLst/>
          </a:prstGeom>
        </p:spPr>
        <p:txBody>
          <a:bodyPr/>
          <a:lstStyle/>
          <a:p>
            <a:pPr defTabSz="649223">
              <a:defRPr sz="2272"/>
            </a:pPr>
            <a:r>
              <a:t>2. L’agrément et le financement des hôpitaux</a:t>
            </a:r>
            <a:br/>
          </a:p>
        </p:txBody>
      </p:sp>
      <p:sp>
        <p:nvSpPr>
          <p:cNvPr id="304" name="Espace réservé du texte 9"/>
          <p:cNvSpPr txBox="1"/>
          <p:nvPr>
            <p:ph type="body" idx="1"/>
          </p:nvPr>
        </p:nvSpPr>
        <p:spPr>
          <a:xfrm>
            <a:off x="955040" y="1169042"/>
            <a:ext cx="10510248" cy="4710898"/>
          </a:xfrm>
          <a:prstGeom prst="rect">
            <a:avLst/>
          </a:prstGeom>
        </p:spPr>
        <p:txBody>
          <a:bodyPr/>
          <a:lstStyle/>
          <a:p>
            <a:pPr marL="452627" indent="-452627" defTabSz="905255">
              <a:spcBef>
                <a:spcPts val="900"/>
              </a:spcBef>
              <a:buSzPct val="100000"/>
              <a:buChar char="➢"/>
              <a:defRPr sz="2772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Raréfaction des ressources financières </a:t>
            </a:r>
          </a:p>
          <a:p>
            <a:pPr marL="452627" indent="-452627" defTabSz="905255">
              <a:spcBef>
                <a:spcPts val="900"/>
              </a:spcBef>
              <a:buSzPct val="100000"/>
              <a:buChar char="➢"/>
              <a:defRPr sz="989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lvl="1" marL="807815" indent="-452627" defTabSz="905255">
              <a:spcBef>
                <a:spcPts val="200"/>
              </a:spcBef>
              <a:buClr>
                <a:srgbClr val="69C0BB"/>
              </a:buClr>
              <a:buAutoNum type="alphaLcParenR" startAt="1"/>
              <a:defRPr sz="2376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Bon nombre d’hôpitaux sont en déficit structurel</a:t>
            </a:r>
            <a:endParaRPr sz="1979"/>
          </a:p>
          <a:p>
            <a:pPr lvl="1" marL="807815" indent="-452627" defTabSz="905255">
              <a:spcBef>
                <a:spcPts val="200"/>
              </a:spcBef>
              <a:buClr>
                <a:srgbClr val="69C0BB"/>
              </a:buClr>
              <a:buAutoNum type="alphaLcParenR" startAt="1"/>
              <a:defRPr sz="2376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Les périodes d’inflation et de Covid ont aggravé la situation</a:t>
            </a:r>
            <a:endParaRPr sz="1979"/>
          </a:p>
          <a:p>
            <a:pPr lvl="1" marL="807815" indent="-452627" defTabSz="905255">
              <a:spcBef>
                <a:spcPts val="200"/>
              </a:spcBef>
              <a:buClr>
                <a:srgbClr val="69C0BB"/>
              </a:buClr>
              <a:buAutoNum type="alphaLcParenR" startAt="1"/>
              <a:defRPr sz="989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marL="339470" indent="-339470" defTabSz="905255">
              <a:spcBef>
                <a:spcPts val="900"/>
              </a:spcBef>
              <a:buSzPct val="100000"/>
              <a:buChar char="➢"/>
              <a:defRPr sz="2772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Les hôpitaux sont contraints de travailler sur trois axes </a:t>
            </a:r>
          </a:p>
          <a:p>
            <a:pPr marL="339470" indent="-339470" defTabSz="905255">
              <a:spcBef>
                <a:spcPts val="900"/>
              </a:spcBef>
              <a:buSzPct val="100000"/>
              <a:buChar char="➢"/>
              <a:defRPr sz="989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lvl="1" marL="807815" indent="-452627" defTabSz="905255">
              <a:spcBef>
                <a:spcPts val="200"/>
              </a:spcBef>
              <a:buClr>
                <a:srgbClr val="69C0BB"/>
              </a:buClr>
              <a:buAutoNum type="alphaLcParenR" startAt="1"/>
              <a:defRPr sz="2376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Augmenter l’activité et donc le chiffre d’affaires</a:t>
            </a:r>
            <a:endParaRPr sz="1979"/>
          </a:p>
          <a:p>
            <a:pPr lvl="1" marL="807815" indent="-452627" defTabSz="905255">
              <a:spcBef>
                <a:spcPts val="200"/>
              </a:spcBef>
              <a:buClr>
                <a:srgbClr val="69C0BB"/>
              </a:buClr>
              <a:buAutoNum type="alphaLcParenR" startAt="1"/>
              <a:defRPr sz="2376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Réaliser des économies de fonctionnement et de personnel non essentiel</a:t>
            </a:r>
            <a:endParaRPr sz="1979"/>
          </a:p>
          <a:p>
            <a:pPr lvl="1" marL="807815" indent="-452627" defTabSz="905255">
              <a:spcBef>
                <a:spcPts val="200"/>
              </a:spcBef>
              <a:buClr>
                <a:srgbClr val="69C0BB"/>
              </a:buClr>
              <a:buAutoNum type="alphaLcParenR" startAt="1"/>
              <a:defRPr sz="2376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Facturer des suppléments</a:t>
            </a:r>
            <a:endParaRPr sz="1979"/>
          </a:p>
          <a:p>
            <a:pPr lvl="1" marL="807815" indent="-452627" defTabSz="905255">
              <a:spcBef>
                <a:spcPts val="200"/>
              </a:spcBef>
              <a:buClr>
                <a:srgbClr val="69C0BB"/>
              </a:buClr>
              <a:buAutoNum type="alphaLcParenR" startAt="1"/>
              <a:defRPr sz="2376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marL="452627" indent="-452627" defTabSz="905255">
              <a:spcBef>
                <a:spcPts val="900"/>
              </a:spcBef>
              <a:buSzPct val="100000"/>
              <a:buChar char="➢"/>
              <a:defRPr sz="2772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Le CHU renoue avec une situation financière à l’équilibre </a:t>
            </a:r>
          </a:p>
        </p:txBody>
      </p:sp>
      <p:sp>
        <p:nvSpPr>
          <p:cNvPr id="305" name="Graphique 19"/>
          <p:cNvSpPr/>
          <p:nvPr/>
        </p:nvSpPr>
        <p:spPr>
          <a:xfrm>
            <a:off x="726713" y="1985863"/>
            <a:ext cx="438038" cy="43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0" h="21415" fill="norm" stroke="1" extrusionOk="0">
                <a:moveTo>
                  <a:pt x="12491" y="0"/>
                </a:moveTo>
                <a:cubicBezTo>
                  <a:pt x="12135" y="0"/>
                  <a:pt x="11779" y="135"/>
                  <a:pt x="11510" y="406"/>
                </a:cubicBezTo>
                <a:lnTo>
                  <a:pt x="7808" y="4131"/>
                </a:lnTo>
                <a:cubicBezTo>
                  <a:pt x="7269" y="4673"/>
                  <a:pt x="7269" y="5565"/>
                  <a:pt x="7808" y="6107"/>
                </a:cubicBezTo>
                <a:cubicBezTo>
                  <a:pt x="8231" y="6532"/>
                  <a:pt x="8867" y="6618"/>
                  <a:pt x="9382" y="6374"/>
                </a:cubicBezTo>
                <a:lnTo>
                  <a:pt x="11331" y="8335"/>
                </a:lnTo>
                <a:lnTo>
                  <a:pt x="6239" y="13094"/>
                </a:lnTo>
                <a:cubicBezTo>
                  <a:pt x="6170" y="13052"/>
                  <a:pt x="6089" y="13032"/>
                  <a:pt x="6008" y="13030"/>
                </a:cubicBezTo>
                <a:cubicBezTo>
                  <a:pt x="5850" y="13032"/>
                  <a:pt x="5702" y="13114"/>
                  <a:pt x="5617" y="13249"/>
                </a:cubicBezTo>
                <a:cubicBezTo>
                  <a:pt x="5532" y="13385"/>
                  <a:pt x="5523" y="13554"/>
                  <a:pt x="5592" y="13698"/>
                </a:cubicBezTo>
                <a:lnTo>
                  <a:pt x="549" y="18413"/>
                </a:lnTo>
                <a:cubicBezTo>
                  <a:pt x="-163" y="19077"/>
                  <a:pt x="-185" y="20219"/>
                  <a:pt x="502" y="20909"/>
                </a:cubicBezTo>
                <a:lnTo>
                  <a:pt x="504" y="20909"/>
                </a:lnTo>
                <a:cubicBezTo>
                  <a:pt x="1189" y="21600"/>
                  <a:pt x="2324" y="21580"/>
                  <a:pt x="2984" y="20865"/>
                </a:cubicBezTo>
                <a:lnTo>
                  <a:pt x="7669" y="15788"/>
                </a:lnTo>
                <a:cubicBezTo>
                  <a:pt x="7851" y="15879"/>
                  <a:pt x="8072" y="15837"/>
                  <a:pt x="8209" y="15688"/>
                </a:cubicBezTo>
                <a:cubicBezTo>
                  <a:pt x="8348" y="15537"/>
                  <a:pt x="8374" y="15313"/>
                  <a:pt x="8271" y="15137"/>
                </a:cubicBezTo>
                <a:lnTo>
                  <a:pt x="12997" y="10012"/>
                </a:lnTo>
                <a:lnTo>
                  <a:pt x="14946" y="11973"/>
                </a:lnTo>
                <a:cubicBezTo>
                  <a:pt x="14704" y="12492"/>
                  <a:pt x="14789" y="13132"/>
                  <a:pt x="15212" y="13558"/>
                </a:cubicBezTo>
                <a:cubicBezTo>
                  <a:pt x="15750" y="14100"/>
                  <a:pt x="16636" y="14100"/>
                  <a:pt x="17175" y="13558"/>
                </a:cubicBezTo>
                <a:lnTo>
                  <a:pt x="20876" y="9832"/>
                </a:lnTo>
                <a:cubicBezTo>
                  <a:pt x="21415" y="9290"/>
                  <a:pt x="21415" y="8399"/>
                  <a:pt x="20876" y="7857"/>
                </a:cubicBezTo>
                <a:cubicBezTo>
                  <a:pt x="20607" y="7586"/>
                  <a:pt x="20251" y="7449"/>
                  <a:pt x="19895" y="7449"/>
                </a:cubicBezTo>
                <a:cubicBezTo>
                  <a:pt x="19691" y="7449"/>
                  <a:pt x="19490" y="7500"/>
                  <a:pt x="19302" y="7589"/>
                </a:cubicBezTo>
                <a:lnTo>
                  <a:pt x="13738" y="1990"/>
                </a:lnTo>
                <a:cubicBezTo>
                  <a:pt x="13981" y="1472"/>
                  <a:pt x="13896" y="831"/>
                  <a:pt x="13473" y="406"/>
                </a:cubicBezTo>
                <a:cubicBezTo>
                  <a:pt x="13203" y="135"/>
                  <a:pt x="12847" y="0"/>
                  <a:pt x="12491" y="0"/>
                </a:cubicBezTo>
                <a:close/>
                <a:moveTo>
                  <a:pt x="12491" y="924"/>
                </a:moveTo>
                <a:cubicBezTo>
                  <a:pt x="12609" y="924"/>
                  <a:pt x="12726" y="971"/>
                  <a:pt x="12818" y="1064"/>
                </a:cubicBezTo>
                <a:cubicBezTo>
                  <a:pt x="13003" y="1250"/>
                  <a:pt x="13003" y="1537"/>
                  <a:pt x="12818" y="1723"/>
                </a:cubicBezTo>
                <a:lnTo>
                  <a:pt x="9117" y="5448"/>
                </a:lnTo>
                <a:cubicBezTo>
                  <a:pt x="8932" y="5634"/>
                  <a:pt x="8647" y="5634"/>
                  <a:pt x="8462" y="5448"/>
                </a:cubicBezTo>
                <a:cubicBezTo>
                  <a:pt x="8278" y="5263"/>
                  <a:pt x="8278" y="4975"/>
                  <a:pt x="8462" y="4790"/>
                </a:cubicBezTo>
                <a:lnTo>
                  <a:pt x="12164" y="1064"/>
                </a:lnTo>
                <a:cubicBezTo>
                  <a:pt x="12256" y="971"/>
                  <a:pt x="12374" y="924"/>
                  <a:pt x="12491" y="924"/>
                </a:cubicBezTo>
                <a:close/>
                <a:moveTo>
                  <a:pt x="13146" y="2710"/>
                </a:moveTo>
                <a:lnTo>
                  <a:pt x="14151" y="3722"/>
                </a:lnTo>
                <a:lnTo>
                  <a:pt x="11103" y="6789"/>
                </a:lnTo>
                <a:lnTo>
                  <a:pt x="10098" y="5777"/>
                </a:lnTo>
                <a:close/>
                <a:moveTo>
                  <a:pt x="14805" y="4380"/>
                </a:moveTo>
                <a:lnTo>
                  <a:pt x="16927" y="6516"/>
                </a:lnTo>
                <a:lnTo>
                  <a:pt x="13879" y="9583"/>
                </a:lnTo>
                <a:lnTo>
                  <a:pt x="11757" y="7447"/>
                </a:lnTo>
                <a:close/>
                <a:moveTo>
                  <a:pt x="17581" y="7175"/>
                </a:moveTo>
                <a:lnTo>
                  <a:pt x="18586" y="8186"/>
                </a:lnTo>
                <a:lnTo>
                  <a:pt x="15539" y="11253"/>
                </a:lnTo>
                <a:lnTo>
                  <a:pt x="14534" y="10242"/>
                </a:lnTo>
                <a:close/>
                <a:moveTo>
                  <a:pt x="19895" y="8377"/>
                </a:moveTo>
                <a:cubicBezTo>
                  <a:pt x="20012" y="8377"/>
                  <a:pt x="20130" y="8422"/>
                  <a:pt x="20222" y="8515"/>
                </a:cubicBezTo>
                <a:cubicBezTo>
                  <a:pt x="20406" y="8701"/>
                  <a:pt x="20406" y="8988"/>
                  <a:pt x="20222" y="9174"/>
                </a:cubicBezTo>
                <a:lnTo>
                  <a:pt x="16520" y="12899"/>
                </a:lnTo>
                <a:cubicBezTo>
                  <a:pt x="16336" y="13085"/>
                  <a:pt x="16050" y="13085"/>
                  <a:pt x="15866" y="12899"/>
                </a:cubicBezTo>
                <a:cubicBezTo>
                  <a:pt x="15682" y="12714"/>
                  <a:pt x="15682" y="12426"/>
                  <a:pt x="15866" y="12241"/>
                </a:cubicBezTo>
                <a:lnTo>
                  <a:pt x="19568" y="8515"/>
                </a:lnTo>
                <a:cubicBezTo>
                  <a:pt x="19660" y="8422"/>
                  <a:pt x="19777" y="8377"/>
                  <a:pt x="19895" y="8377"/>
                </a:cubicBezTo>
                <a:close/>
                <a:moveTo>
                  <a:pt x="11942" y="9034"/>
                </a:moveTo>
                <a:lnTo>
                  <a:pt x="12303" y="9398"/>
                </a:lnTo>
                <a:lnTo>
                  <a:pt x="7625" y="14465"/>
                </a:lnTo>
                <a:lnTo>
                  <a:pt x="6906" y="13741"/>
                </a:lnTo>
                <a:close/>
                <a:moveTo>
                  <a:pt x="6228" y="14375"/>
                </a:moveTo>
                <a:lnTo>
                  <a:pt x="6996" y="15148"/>
                </a:lnTo>
                <a:lnTo>
                  <a:pt x="2308" y="20230"/>
                </a:lnTo>
                <a:cubicBezTo>
                  <a:pt x="1995" y="20569"/>
                  <a:pt x="1482" y="20578"/>
                  <a:pt x="1158" y="20252"/>
                </a:cubicBezTo>
                <a:cubicBezTo>
                  <a:pt x="833" y="19925"/>
                  <a:pt x="842" y="19408"/>
                  <a:pt x="1178" y="1909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re 8"/>
          <p:cNvSpPr txBox="1"/>
          <p:nvPr>
            <p:ph type="title"/>
          </p:nvPr>
        </p:nvSpPr>
        <p:spPr>
          <a:xfrm>
            <a:off x="350520" y="452142"/>
            <a:ext cx="11490960" cy="716900"/>
          </a:xfrm>
          <a:prstGeom prst="rect">
            <a:avLst/>
          </a:prstGeom>
        </p:spPr>
        <p:txBody>
          <a:bodyPr/>
          <a:lstStyle/>
          <a:p>
            <a:pPr defTabSz="649223">
              <a:defRPr sz="2272"/>
            </a:pPr>
            <a:r>
              <a:t>2. L’agrément et le financement des hôpitaux</a:t>
            </a:r>
            <a:br/>
          </a:p>
        </p:txBody>
      </p:sp>
      <p:sp>
        <p:nvSpPr>
          <p:cNvPr id="308" name="Espace réservé du texte 9"/>
          <p:cNvSpPr txBox="1"/>
          <p:nvPr>
            <p:ph type="body" sz="half" idx="1"/>
          </p:nvPr>
        </p:nvSpPr>
        <p:spPr>
          <a:xfrm>
            <a:off x="2024009" y="2146040"/>
            <a:ext cx="7983019" cy="3733899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2672AE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ctr"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➔ </a:t>
            </a:r>
            <a:r>
              <a:rPr b="1"/>
              <a:t>NOUS N’AVONS PLUS LES MOYENS HUMAINS ET FINANCIERS POUR FAIRE DE TOUT PARTOUT !!!</a:t>
            </a:r>
          </a:p>
        </p:txBody>
      </p:sp>
      <p:sp>
        <p:nvSpPr>
          <p:cNvPr id="309" name="Graphique 19"/>
          <p:cNvSpPr/>
          <p:nvPr/>
        </p:nvSpPr>
        <p:spPr>
          <a:xfrm>
            <a:off x="726713" y="1985863"/>
            <a:ext cx="438038" cy="43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0" h="21415" fill="norm" stroke="1" extrusionOk="0">
                <a:moveTo>
                  <a:pt x="12491" y="0"/>
                </a:moveTo>
                <a:cubicBezTo>
                  <a:pt x="12135" y="0"/>
                  <a:pt x="11779" y="135"/>
                  <a:pt x="11510" y="406"/>
                </a:cubicBezTo>
                <a:lnTo>
                  <a:pt x="7808" y="4131"/>
                </a:lnTo>
                <a:cubicBezTo>
                  <a:pt x="7269" y="4673"/>
                  <a:pt x="7269" y="5565"/>
                  <a:pt x="7808" y="6107"/>
                </a:cubicBezTo>
                <a:cubicBezTo>
                  <a:pt x="8231" y="6532"/>
                  <a:pt x="8867" y="6618"/>
                  <a:pt x="9382" y="6374"/>
                </a:cubicBezTo>
                <a:lnTo>
                  <a:pt x="11331" y="8335"/>
                </a:lnTo>
                <a:lnTo>
                  <a:pt x="6239" y="13094"/>
                </a:lnTo>
                <a:cubicBezTo>
                  <a:pt x="6170" y="13052"/>
                  <a:pt x="6089" y="13032"/>
                  <a:pt x="6008" y="13030"/>
                </a:cubicBezTo>
                <a:cubicBezTo>
                  <a:pt x="5850" y="13032"/>
                  <a:pt x="5702" y="13114"/>
                  <a:pt x="5617" y="13249"/>
                </a:cubicBezTo>
                <a:cubicBezTo>
                  <a:pt x="5532" y="13385"/>
                  <a:pt x="5523" y="13554"/>
                  <a:pt x="5592" y="13698"/>
                </a:cubicBezTo>
                <a:lnTo>
                  <a:pt x="549" y="18413"/>
                </a:lnTo>
                <a:cubicBezTo>
                  <a:pt x="-163" y="19077"/>
                  <a:pt x="-185" y="20219"/>
                  <a:pt x="502" y="20909"/>
                </a:cubicBezTo>
                <a:lnTo>
                  <a:pt x="504" y="20909"/>
                </a:lnTo>
                <a:cubicBezTo>
                  <a:pt x="1189" y="21600"/>
                  <a:pt x="2324" y="21580"/>
                  <a:pt x="2984" y="20865"/>
                </a:cubicBezTo>
                <a:lnTo>
                  <a:pt x="7669" y="15788"/>
                </a:lnTo>
                <a:cubicBezTo>
                  <a:pt x="7851" y="15879"/>
                  <a:pt x="8072" y="15837"/>
                  <a:pt x="8209" y="15688"/>
                </a:cubicBezTo>
                <a:cubicBezTo>
                  <a:pt x="8348" y="15537"/>
                  <a:pt x="8374" y="15313"/>
                  <a:pt x="8271" y="15137"/>
                </a:cubicBezTo>
                <a:lnTo>
                  <a:pt x="12997" y="10012"/>
                </a:lnTo>
                <a:lnTo>
                  <a:pt x="14946" y="11973"/>
                </a:lnTo>
                <a:cubicBezTo>
                  <a:pt x="14704" y="12492"/>
                  <a:pt x="14789" y="13132"/>
                  <a:pt x="15212" y="13558"/>
                </a:cubicBezTo>
                <a:cubicBezTo>
                  <a:pt x="15750" y="14100"/>
                  <a:pt x="16636" y="14100"/>
                  <a:pt x="17175" y="13558"/>
                </a:cubicBezTo>
                <a:lnTo>
                  <a:pt x="20876" y="9832"/>
                </a:lnTo>
                <a:cubicBezTo>
                  <a:pt x="21415" y="9290"/>
                  <a:pt x="21415" y="8399"/>
                  <a:pt x="20876" y="7857"/>
                </a:cubicBezTo>
                <a:cubicBezTo>
                  <a:pt x="20607" y="7586"/>
                  <a:pt x="20251" y="7449"/>
                  <a:pt x="19895" y="7449"/>
                </a:cubicBezTo>
                <a:cubicBezTo>
                  <a:pt x="19691" y="7449"/>
                  <a:pt x="19490" y="7500"/>
                  <a:pt x="19302" y="7589"/>
                </a:cubicBezTo>
                <a:lnTo>
                  <a:pt x="13738" y="1990"/>
                </a:lnTo>
                <a:cubicBezTo>
                  <a:pt x="13981" y="1472"/>
                  <a:pt x="13896" y="831"/>
                  <a:pt x="13473" y="406"/>
                </a:cubicBezTo>
                <a:cubicBezTo>
                  <a:pt x="13203" y="135"/>
                  <a:pt x="12847" y="0"/>
                  <a:pt x="12491" y="0"/>
                </a:cubicBezTo>
                <a:close/>
                <a:moveTo>
                  <a:pt x="12491" y="924"/>
                </a:moveTo>
                <a:cubicBezTo>
                  <a:pt x="12609" y="924"/>
                  <a:pt x="12726" y="971"/>
                  <a:pt x="12818" y="1064"/>
                </a:cubicBezTo>
                <a:cubicBezTo>
                  <a:pt x="13003" y="1250"/>
                  <a:pt x="13003" y="1537"/>
                  <a:pt x="12818" y="1723"/>
                </a:cubicBezTo>
                <a:lnTo>
                  <a:pt x="9117" y="5448"/>
                </a:lnTo>
                <a:cubicBezTo>
                  <a:pt x="8932" y="5634"/>
                  <a:pt x="8647" y="5634"/>
                  <a:pt x="8462" y="5448"/>
                </a:cubicBezTo>
                <a:cubicBezTo>
                  <a:pt x="8278" y="5263"/>
                  <a:pt x="8278" y="4975"/>
                  <a:pt x="8462" y="4790"/>
                </a:cubicBezTo>
                <a:lnTo>
                  <a:pt x="12164" y="1064"/>
                </a:lnTo>
                <a:cubicBezTo>
                  <a:pt x="12256" y="971"/>
                  <a:pt x="12374" y="924"/>
                  <a:pt x="12491" y="924"/>
                </a:cubicBezTo>
                <a:close/>
                <a:moveTo>
                  <a:pt x="13146" y="2710"/>
                </a:moveTo>
                <a:lnTo>
                  <a:pt x="14151" y="3722"/>
                </a:lnTo>
                <a:lnTo>
                  <a:pt x="11103" y="6789"/>
                </a:lnTo>
                <a:lnTo>
                  <a:pt x="10098" y="5777"/>
                </a:lnTo>
                <a:close/>
                <a:moveTo>
                  <a:pt x="14805" y="4380"/>
                </a:moveTo>
                <a:lnTo>
                  <a:pt x="16927" y="6516"/>
                </a:lnTo>
                <a:lnTo>
                  <a:pt x="13879" y="9583"/>
                </a:lnTo>
                <a:lnTo>
                  <a:pt x="11757" y="7447"/>
                </a:lnTo>
                <a:close/>
                <a:moveTo>
                  <a:pt x="17581" y="7175"/>
                </a:moveTo>
                <a:lnTo>
                  <a:pt x="18586" y="8186"/>
                </a:lnTo>
                <a:lnTo>
                  <a:pt x="15539" y="11253"/>
                </a:lnTo>
                <a:lnTo>
                  <a:pt x="14534" y="10242"/>
                </a:lnTo>
                <a:close/>
                <a:moveTo>
                  <a:pt x="19895" y="8377"/>
                </a:moveTo>
                <a:cubicBezTo>
                  <a:pt x="20012" y="8377"/>
                  <a:pt x="20130" y="8422"/>
                  <a:pt x="20222" y="8515"/>
                </a:cubicBezTo>
                <a:cubicBezTo>
                  <a:pt x="20406" y="8701"/>
                  <a:pt x="20406" y="8988"/>
                  <a:pt x="20222" y="9174"/>
                </a:cubicBezTo>
                <a:lnTo>
                  <a:pt x="16520" y="12899"/>
                </a:lnTo>
                <a:cubicBezTo>
                  <a:pt x="16336" y="13085"/>
                  <a:pt x="16050" y="13085"/>
                  <a:pt x="15866" y="12899"/>
                </a:cubicBezTo>
                <a:cubicBezTo>
                  <a:pt x="15682" y="12714"/>
                  <a:pt x="15682" y="12426"/>
                  <a:pt x="15866" y="12241"/>
                </a:cubicBezTo>
                <a:lnTo>
                  <a:pt x="19568" y="8515"/>
                </a:lnTo>
                <a:cubicBezTo>
                  <a:pt x="19660" y="8422"/>
                  <a:pt x="19777" y="8377"/>
                  <a:pt x="19895" y="8377"/>
                </a:cubicBezTo>
                <a:close/>
                <a:moveTo>
                  <a:pt x="11942" y="9034"/>
                </a:moveTo>
                <a:lnTo>
                  <a:pt x="12303" y="9398"/>
                </a:lnTo>
                <a:lnTo>
                  <a:pt x="7625" y="14465"/>
                </a:lnTo>
                <a:lnTo>
                  <a:pt x="6906" y="13741"/>
                </a:lnTo>
                <a:close/>
                <a:moveTo>
                  <a:pt x="6228" y="14375"/>
                </a:moveTo>
                <a:lnTo>
                  <a:pt x="6996" y="15148"/>
                </a:lnTo>
                <a:lnTo>
                  <a:pt x="2308" y="20230"/>
                </a:lnTo>
                <a:cubicBezTo>
                  <a:pt x="1995" y="20569"/>
                  <a:pt x="1482" y="20578"/>
                  <a:pt x="1158" y="20252"/>
                </a:cubicBezTo>
                <a:cubicBezTo>
                  <a:pt x="833" y="19925"/>
                  <a:pt x="842" y="19408"/>
                  <a:pt x="1178" y="1909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itre 8"/>
          <p:cNvSpPr txBox="1"/>
          <p:nvPr>
            <p:ph type="title"/>
          </p:nvPr>
        </p:nvSpPr>
        <p:spPr>
          <a:xfrm>
            <a:off x="350520" y="452142"/>
            <a:ext cx="11490960" cy="714186"/>
          </a:xfrm>
          <a:prstGeom prst="rect">
            <a:avLst/>
          </a:prstGeom>
        </p:spPr>
        <p:txBody>
          <a:bodyPr/>
          <a:lstStyle/>
          <a:p>
            <a:pPr/>
            <a:r>
              <a:t>2. L’agrément et le financement des hôpitaux</a:t>
            </a:r>
          </a:p>
        </p:txBody>
      </p:sp>
      <p:sp>
        <p:nvSpPr>
          <p:cNvPr id="312" name="Espace réservé du texte 9"/>
          <p:cNvSpPr txBox="1"/>
          <p:nvPr>
            <p:ph type="body" idx="1"/>
          </p:nvPr>
        </p:nvSpPr>
        <p:spPr>
          <a:xfrm>
            <a:off x="945731" y="1548881"/>
            <a:ext cx="9887110" cy="5021524"/>
          </a:xfrm>
          <a:prstGeom prst="rect">
            <a:avLst/>
          </a:prstGeom>
        </p:spPr>
        <p:txBody>
          <a:bodyPr/>
          <a:lstStyle/>
          <a:p>
            <a:pPr marL="457200" indent="-4572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La province de Liège compte 26 fonctions d’urgence pour 1 million d’habitants :</a:t>
            </a:r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17 services d’urgence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8 SMUR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1 Hélicoptère (Bra-sur-Lienne)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marL="457200" indent="-4572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Ce nombre doit être mis en perspective avec d’autres :</a:t>
            </a:r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En Belgique, il y a en moyenne 10,2 services d’urgence par million d’habitants, contre 17 pour la province de Liège et 5,5 aux Pays-Bas…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75 % des sorties SMUR ne nécessitent pas 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70 % des patients se présentant aux urgences sont ambulants (bobologie)</a:t>
            </a:r>
          </a:p>
        </p:txBody>
      </p:sp>
      <p:sp>
        <p:nvSpPr>
          <p:cNvPr id="313" name="Graphique 19"/>
          <p:cNvSpPr/>
          <p:nvPr/>
        </p:nvSpPr>
        <p:spPr>
          <a:xfrm>
            <a:off x="726713" y="1985863"/>
            <a:ext cx="438038" cy="43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0" h="21415" fill="norm" stroke="1" extrusionOk="0">
                <a:moveTo>
                  <a:pt x="12491" y="0"/>
                </a:moveTo>
                <a:cubicBezTo>
                  <a:pt x="12135" y="0"/>
                  <a:pt x="11779" y="135"/>
                  <a:pt x="11510" y="406"/>
                </a:cubicBezTo>
                <a:lnTo>
                  <a:pt x="7808" y="4131"/>
                </a:lnTo>
                <a:cubicBezTo>
                  <a:pt x="7269" y="4673"/>
                  <a:pt x="7269" y="5565"/>
                  <a:pt x="7808" y="6107"/>
                </a:cubicBezTo>
                <a:cubicBezTo>
                  <a:pt x="8231" y="6532"/>
                  <a:pt x="8867" y="6618"/>
                  <a:pt x="9382" y="6374"/>
                </a:cubicBezTo>
                <a:lnTo>
                  <a:pt x="11331" y="8335"/>
                </a:lnTo>
                <a:lnTo>
                  <a:pt x="6239" y="13094"/>
                </a:lnTo>
                <a:cubicBezTo>
                  <a:pt x="6170" y="13052"/>
                  <a:pt x="6089" y="13032"/>
                  <a:pt x="6008" y="13030"/>
                </a:cubicBezTo>
                <a:cubicBezTo>
                  <a:pt x="5850" y="13032"/>
                  <a:pt x="5702" y="13114"/>
                  <a:pt x="5617" y="13249"/>
                </a:cubicBezTo>
                <a:cubicBezTo>
                  <a:pt x="5532" y="13385"/>
                  <a:pt x="5523" y="13554"/>
                  <a:pt x="5592" y="13698"/>
                </a:cubicBezTo>
                <a:lnTo>
                  <a:pt x="549" y="18413"/>
                </a:lnTo>
                <a:cubicBezTo>
                  <a:pt x="-163" y="19077"/>
                  <a:pt x="-185" y="20219"/>
                  <a:pt x="502" y="20909"/>
                </a:cubicBezTo>
                <a:lnTo>
                  <a:pt x="504" y="20909"/>
                </a:lnTo>
                <a:cubicBezTo>
                  <a:pt x="1189" y="21600"/>
                  <a:pt x="2324" y="21580"/>
                  <a:pt x="2984" y="20865"/>
                </a:cubicBezTo>
                <a:lnTo>
                  <a:pt x="7669" y="15788"/>
                </a:lnTo>
                <a:cubicBezTo>
                  <a:pt x="7851" y="15879"/>
                  <a:pt x="8072" y="15837"/>
                  <a:pt x="8209" y="15688"/>
                </a:cubicBezTo>
                <a:cubicBezTo>
                  <a:pt x="8348" y="15537"/>
                  <a:pt x="8374" y="15313"/>
                  <a:pt x="8271" y="15137"/>
                </a:cubicBezTo>
                <a:lnTo>
                  <a:pt x="12997" y="10012"/>
                </a:lnTo>
                <a:lnTo>
                  <a:pt x="14946" y="11973"/>
                </a:lnTo>
                <a:cubicBezTo>
                  <a:pt x="14704" y="12492"/>
                  <a:pt x="14789" y="13132"/>
                  <a:pt x="15212" y="13558"/>
                </a:cubicBezTo>
                <a:cubicBezTo>
                  <a:pt x="15750" y="14100"/>
                  <a:pt x="16636" y="14100"/>
                  <a:pt x="17175" y="13558"/>
                </a:cubicBezTo>
                <a:lnTo>
                  <a:pt x="20876" y="9832"/>
                </a:lnTo>
                <a:cubicBezTo>
                  <a:pt x="21415" y="9290"/>
                  <a:pt x="21415" y="8399"/>
                  <a:pt x="20876" y="7857"/>
                </a:cubicBezTo>
                <a:cubicBezTo>
                  <a:pt x="20607" y="7586"/>
                  <a:pt x="20251" y="7449"/>
                  <a:pt x="19895" y="7449"/>
                </a:cubicBezTo>
                <a:cubicBezTo>
                  <a:pt x="19691" y="7449"/>
                  <a:pt x="19490" y="7500"/>
                  <a:pt x="19302" y="7589"/>
                </a:cubicBezTo>
                <a:lnTo>
                  <a:pt x="13738" y="1990"/>
                </a:lnTo>
                <a:cubicBezTo>
                  <a:pt x="13981" y="1472"/>
                  <a:pt x="13896" y="831"/>
                  <a:pt x="13473" y="406"/>
                </a:cubicBezTo>
                <a:cubicBezTo>
                  <a:pt x="13203" y="135"/>
                  <a:pt x="12847" y="0"/>
                  <a:pt x="12491" y="0"/>
                </a:cubicBezTo>
                <a:close/>
                <a:moveTo>
                  <a:pt x="12491" y="924"/>
                </a:moveTo>
                <a:cubicBezTo>
                  <a:pt x="12609" y="924"/>
                  <a:pt x="12726" y="971"/>
                  <a:pt x="12818" y="1064"/>
                </a:cubicBezTo>
                <a:cubicBezTo>
                  <a:pt x="13003" y="1250"/>
                  <a:pt x="13003" y="1537"/>
                  <a:pt x="12818" y="1723"/>
                </a:cubicBezTo>
                <a:lnTo>
                  <a:pt x="9117" y="5448"/>
                </a:lnTo>
                <a:cubicBezTo>
                  <a:pt x="8932" y="5634"/>
                  <a:pt x="8647" y="5634"/>
                  <a:pt x="8462" y="5448"/>
                </a:cubicBezTo>
                <a:cubicBezTo>
                  <a:pt x="8278" y="5263"/>
                  <a:pt x="8278" y="4975"/>
                  <a:pt x="8462" y="4790"/>
                </a:cubicBezTo>
                <a:lnTo>
                  <a:pt x="12164" y="1064"/>
                </a:lnTo>
                <a:cubicBezTo>
                  <a:pt x="12256" y="971"/>
                  <a:pt x="12374" y="924"/>
                  <a:pt x="12491" y="924"/>
                </a:cubicBezTo>
                <a:close/>
                <a:moveTo>
                  <a:pt x="13146" y="2710"/>
                </a:moveTo>
                <a:lnTo>
                  <a:pt x="14151" y="3722"/>
                </a:lnTo>
                <a:lnTo>
                  <a:pt x="11103" y="6789"/>
                </a:lnTo>
                <a:lnTo>
                  <a:pt x="10098" y="5777"/>
                </a:lnTo>
                <a:close/>
                <a:moveTo>
                  <a:pt x="14805" y="4380"/>
                </a:moveTo>
                <a:lnTo>
                  <a:pt x="16927" y="6516"/>
                </a:lnTo>
                <a:lnTo>
                  <a:pt x="13879" y="9583"/>
                </a:lnTo>
                <a:lnTo>
                  <a:pt x="11757" y="7447"/>
                </a:lnTo>
                <a:close/>
                <a:moveTo>
                  <a:pt x="17581" y="7175"/>
                </a:moveTo>
                <a:lnTo>
                  <a:pt x="18586" y="8186"/>
                </a:lnTo>
                <a:lnTo>
                  <a:pt x="15539" y="11253"/>
                </a:lnTo>
                <a:lnTo>
                  <a:pt x="14534" y="10242"/>
                </a:lnTo>
                <a:close/>
                <a:moveTo>
                  <a:pt x="19895" y="8377"/>
                </a:moveTo>
                <a:cubicBezTo>
                  <a:pt x="20012" y="8377"/>
                  <a:pt x="20130" y="8422"/>
                  <a:pt x="20222" y="8515"/>
                </a:cubicBezTo>
                <a:cubicBezTo>
                  <a:pt x="20406" y="8701"/>
                  <a:pt x="20406" y="8988"/>
                  <a:pt x="20222" y="9174"/>
                </a:cubicBezTo>
                <a:lnTo>
                  <a:pt x="16520" y="12899"/>
                </a:lnTo>
                <a:cubicBezTo>
                  <a:pt x="16336" y="13085"/>
                  <a:pt x="16050" y="13085"/>
                  <a:pt x="15866" y="12899"/>
                </a:cubicBezTo>
                <a:cubicBezTo>
                  <a:pt x="15682" y="12714"/>
                  <a:pt x="15682" y="12426"/>
                  <a:pt x="15866" y="12241"/>
                </a:cubicBezTo>
                <a:lnTo>
                  <a:pt x="19568" y="8515"/>
                </a:lnTo>
                <a:cubicBezTo>
                  <a:pt x="19660" y="8422"/>
                  <a:pt x="19777" y="8377"/>
                  <a:pt x="19895" y="8377"/>
                </a:cubicBezTo>
                <a:close/>
                <a:moveTo>
                  <a:pt x="11942" y="9034"/>
                </a:moveTo>
                <a:lnTo>
                  <a:pt x="12303" y="9398"/>
                </a:lnTo>
                <a:lnTo>
                  <a:pt x="7625" y="14465"/>
                </a:lnTo>
                <a:lnTo>
                  <a:pt x="6906" y="13741"/>
                </a:lnTo>
                <a:close/>
                <a:moveTo>
                  <a:pt x="6228" y="14375"/>
                </a:moveTo>
                <a:lnTo>
                  <a:pt x="6996" y="15148"/>
                </a:lnTo>
                <a:lnTo>
                  <a:pt x="2308" y="20230"/>
                </a:lnTo>
                <a:cubicBezTo>
                  <a:pt x="1995" y="20569"/>
                  <a:pt x="1482" y="20578"/>
                  <a:pt x="1158" y="20252"/>
                </a:cubicBezTo>
                <a:cubicBezTo>
                  <a:pt x="833" y="19925"/>
                  <a:pt x="842" y="19408"/>
                  <a:pt x="1178" y="1909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re 8"/>
          <p:cNvSpPr txBox="1"/>
          <p:nvPr>
            <p:ph type="title"/>
          </p:nvPr>
        </p:nvSpPr>
        <p:spPr>
          <a:xfrm>
            <a:off x="350520" y="452142"/>
            <a:ext cx="11490960" cy="883499"/>
          </a:xfrm>
          <a:prstGeom prst="rect">
            <a:avLst/>
          </a:prstGeom>
        </p:spPr>
        <p:txBody>
          <a:bodyPr/>
          <a:lstStyle/>
          <a:p>
            <a:pPr/>
            <a:r>
              <a:t>3. Les réseaux hospitaliers et groupements d’hôpitaux</a:t>
            </a:r>
          </a:p>
        </p:txBody>
      </p:sp>
      <p:sp>
        <p:nvSpPr>
          <p:cNvPr id="316" name="Espace réservé du texte 9"/>
          <p:cNvSpPr txBox="1"/>
          <p:nvPr>
            <p:ph type="body" idx="1"/>
          </p:nvPr>
        </p:nvSpPr>
        <p:spPr>
          <a:xfrm>
            <a:off x="945729" y="1448655"/>
            <a:ext cx="10653795" cy="5173121"/>
          </a:xfrm>
          <a:prstGeom prst="rect">
            <a:avLst/>
          </a:prstGeom>
        </p:spPr>
        <p:txBody>
          <a:bodyPr/>
          <a:lstStyle/>
          <a:p>
            <a:pPr marL="457200" indent="-4572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23 Réseaux en Belgique depuis 2019 dont 2 en Province de Liège :</a:t>
            </a:r>
          </a:p>
          <a:p>
            <a:pPr marL="457200" indent="-457200">
              <a:buSzPct val="100000"/>
              <a:buChar char="➢"/>
              <a:defRPr sz="10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Elipse : réseau public dont le CHU de Liège (8 hôpitaux)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Move : réseau privé autour du CHC Mont Legia (5 hôpitaux)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 sz="10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marL="342900" indent="-3429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Les fonctions hospitalières désormais réglementées :</a:t>
            </a:r>
          </a:p>
          <a:p>
            <a:pPr marL="342900" indent="-342900">
              <a:buSzPct val="100000"/>
              <a:buChar char="➢"/>
              <a:defRPr sz="10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Locorégionales : accessibles dans quasi tous les hôpitaux à 30 min. maximum de l’ensemble de la population (ex : services d’urgences, maternités, chirurgie non complexe…)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Suprarégionales : fonctions hyperspécialisées comme la chirurgie cardiaque, la transplantation, les cancers complexes, la génétique…</a:t>
            </a:r>
          </a:p>
        </p:txBody>
      </p:sp>
      <p:sp>
        <p:nvSpPr>
          <p:cNvPr id="317" name="Graphique 19"/>
          <p:cNvSpPr/>
          <p:nvPr/>
        </p:nvSpPr>
        <p:spPr>
          <a:xfrm>
            <a:off x="726713" y="1985863"/>
            <a:ext cx="438038" cy="43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0" h="21415" fill="norm" stroke="1" extrusionOk="0">
                <a:moveTo>
                  <a:pt x="12491" y="0"/>
                </a:moveTo>
                <a:cubicBezTo>
                  <a:pt x="12135" y="0"/>
                  <a:pt x="11779" y="135"/>
                  <a:pt x="11510" y="406"/>
                </a:cubicBezTo>
                <a:lnTo>
                  <a:pt x="7808" y="4131"/>
                </a:lnTo>
                <a:cubicBezTo>
                  <a:pt x="7269" y="4673"/>
                  <a:pt x="7269" y="5565"/>
                  <a:pt x="7808" y="6107"/>
                </a:cubicBezTo>
                <a:cubicBezTo>
                  <a:pt x="8231" y="6532"/>
                  <a:pt x="8867" y="6618"/>
                  <a:pt x="9382" y="6374"/>
                </a:cubicBezTo>
                <a:lnTo>
                  <a:pt x="11331" y="8335"/>
                </a:lnTo>
                <a:lnTo>
                  <a:pt x="6239" y="13094"/>
                </a:lnTo>
                <a:cubicBezTo>
                  <a:pt x="6170" y="13052"/>
                  <a:pt x="6089" y="13032"/>
                  <a:pt x="6008" y="13030"/>
                </a:cubicBezTo>
                <a:cubicBezTo>
                  <a:pt x="5850" y="13032"/>
                  <a:pt x="5702" y="13114"/>
                  <a:pt x="5617" y="13249"/>
                </a:cubicBezTo>
                <a:cubicBezTo>
                  <a:pt x="5532" y="13385"/>
                  <a:pt x="5523" y="13554"/>
                  <a:pt x="5592" y="13698"/>
                </a:cubicBezTo>
                <a:lnTo>
                  <a:pt x="549" y="18413"/>
                </a:lnTo>
                <a:cubicBezTo>
                  <a:pt x="-163" y="19077"/>
                  <a:pt x="-185" y="20219"/>
                  <a:pt x="502" y="20909"/>
                </a:cubicBezTo>
                <a:lnTo>
                  <a:pt x="504" y="20909"/>
                </a:lnTo>
                <a:cubicBezTo>
                  <a:pt x="1189" y="21600"/>
                  <a:pt x="2324" y="21580"/>
                  <a:pt x="2984" y="20865"/>
                </a:cubicBezTo>
                <a:lnTo>
                  <a:pt x="7669" y="15788"/>
                </a:lnTo>
                <a:cubicBezTo>
                  <a:pt x="7851" y="15879"/>
                  <a:pt x="8072" y="15837"/>
                  <a:pt x="8209" y="15688"/>
                </a:cubicBezTo>
                <a:cubicBezTo>
                  <a:pt x="8348" y="15537"/>
                  <a:pt x="8374" y="15313"/>
                  <a:pt x="8271" y="15137"/>
                </a:cubicBezTo>
                <a:lnTo>
                  <a:pt x="12997" y="10012"/>
                </a:lnTo>
                <a:lnTo>
                  <a:pt x="14946" y="11973"/>
                </a:lnTo>
                <a:cubicBezTo>
                  <a:pt x="14704" y="12492"/>
                  <a:pt x="14789" y="13132"/>
                  <a:pt x="15212" y="13558"/>
                </a:cubicBezTo>
                <a:cubicBezTo>
                  <a:pt x="15750" y="14100"/>
                  <a:pt x="16636" y="14100"/>
                  <a:pt x="17175" y="13558"/>
                </a:cubicBezTo>
                <a:lnTo>
                  <a:pt x="20876" y="9832"/>
                </a:lnTo>
                <a:cubicBezTo>
                  <a:pt x="21415" y="9290"/>
                  <a:pt x="21415" y="8399"/>
                  <a:pt x="20876" y="7857"/>
                </a:cubicBezTo>
                <a:cubicBezTo>
                  <a:pt x="20607" y="7586"/>
                  <a:pt x="20251" y="7449"/>
                  <a:pt x="19895" y="7449"/>
                </a:cubicBezTo>
                <a:cubicBezTo>
                  <a:pt x="19691" y="7449"/>
                  <a:pt x="19490" y="7500"/>
                  <a:pt x="19302" y="7589"/>
                </a:cubicBezTo>
                <a:lnTo>
                  <a:pt x="13738" y="1990"/>
                </a:lnTo>
                <a:cubicBezTo>
                  <a:pt x="13981" y="1472"/>
                  <a:pt x="13896" y="831"/>
                  <a:pt x="13473" y="406"/>
                </a:cubicBezTo>
                <a:cubicBezTo>
                  <a:pt x="13203" y="135"/>
                  <a:pt x="12847" y="0"/>
                  <a:pt x="12491" y="0"/>
                </a:cubicBezTo>
                <a:close/>
                <a:moveTo>
                  <a:pt x="12491" y="924"/>
                </a:moveTo>
                <a:cubicBezTo>
                  <a:pt x="12609" y="924"/>
                  <a:pt x="12726" y="971"/>
                  <a:pt x="12818" y="1064"/>
                </a:cubicBezTo>
                <a:cubicBezTo>
                  <a:pt x="13003" y="1250"/>
                  <a:pt x="13003" y="1537"/>
                  <a:pt x="12818" y="1723"/>
                </a:cubicBezTo>
                <a:lnTo>
                  <a:pt x="9117" y="5448"/>
                </a:lnTo>
                <a:cubicBezTo>
                  <a:pt x="8932" y="5634"/>
                  <a:pt x="8647" y="5634"/>
                  <a:pt x="8462" y="5448"/>
                </a:cubicBezTo>
                <a:cubicBezTo>
                  <a:pt x="8278" y="5263"/>
                  <a:pt x="8278" y="4975"/>
                  <a:pt x="8462" y="4790"/>
                </a:cubicBezTo>
                <a:lnTo>
                  <a:pt x="12164" y="1064"/>
                </a:lnTo>
                <a:cubicBezTo>
                  <a:pt x="12256" y="971"/>
                  <a:pt x="12374" y="924"/>
                  <a:pt x="12491" y="924"/>
                </a:cubicBezTo>
                <a:close/>
                <a:moveTo>
                  <a:pt x="13146" y="2710"/>
                </a:moveTo>
                <a:lnTo>
                  <a:pt x="14151" y="3722"/>
                </a:lnTo>
                <a:lnTo>
                  <a:pt x="11103" y="6789"/>
                </a:lnTo>
                <a:lnTo>
                  <a:pt x="10098" y="5777"/>
                </a:lnTo>
                <a:close/>
                <a:moveTo>
                  <a:pt x="14805" y="4380"/>
                </a:moveTo>
                <a:lnTo>
                  <a:pt x="16927" y="6516"/>
                </a:lnTo>
                <a:lnTo>
                  <a:pt x="13879" y="9583"/>
                </a:lnTo>
                <a:lnTo>
                  <a:pt x="11757" y="7447"/>
                </a:lnTo>
                <a:close/>
                <a:moveTo>
                  <a:pt x="17581" y="7175"/>
                </a:moveTo>
                <a:lnTo>
                  <a:pt x="18586" y="8186"/>
                </a:lnTo>
                <a:lnTo>
                  <a:pt x="15539" y="11253"/>
                </a:lnTo>
                <a:lnTo>
                  <a:pt x="14534" y="10242"/>
                </a:lnTo>
                <a:close/>
                <a:moveTo>
                  <a:pt x="19895" y="8377"/>
                </a:moveTo>
                <a:cubicBezTo>
                  <a:pt x="20012" y="8377"/>
                  <a:pt x="20130" y="8422"/>
                  <a:pt x="20222" y="8515"/>
                </a:cubicBezTo>
                <a:cubicBezTo>
                  <a:pt x="20406" y="8701"/>
                  <a:pt x="20406" y="8988"/>
                  <a:pt x="20222" y="9174"/>
                </a:cubicBezTo>
                <a:lnTo>
                  <a:pt x="16520" y="12899"/>
                </a:lnTo>
                <a:cubicBezTo>
                  <a:pt x="16336" y="13085"/>
                  <a:pt x="16050" y="13085"/>
                  <a:pt x="15866" y="12899"/>
                </a:cubicBezTo>
                <a:cubicBezTo>
                  <a:pt x="15682" y="12714"/>
                  <a:pt x="15682" y="12426"/>
                  <a:pt x="15866" y="12241"/>
                </a:cubicBezTo>
                <a:lnTo>
                  <a:pt x="19568" y="8515"/>
                </a:lnTo>
                <a:cubicBezTo>
                  <a:pt x="19660" y="8422"/>
                  <a:pt x="19777" y="8377"/>
                  <a:pt x="19895" y="8377"/>
                </a:cubicBezTo>
                <a:close/>
                <a:moveTo>
                  <a:pt x="11942" y="9034"/>
                </a:moveTo>
                <a:lnTo>
                  <a:pt x="12303" y="9398"/>
                </a:lnTo>
                <a:lnTo>
                  <a:pt x="7625" y="14465"/>
                </a:lnTo>
                <a:lnTo>
                  <a:pt x="6906" y="13741"/>
                </a:lnTo>
                <a:close/>
                <a:moveTo>
                  <a:pt x="6228" y="14375"/>
                </a:moveTo>
                <a:lnTo>
                  <a:pt x="6996" y="15148"/>
                </a:lnTo>
                <a:lnTo>
                  <a:pt x="2308" y="20230"/>
                </a:lnTo>
                <a:cubicBezTo>
                  <a:pt x="1995" y="20569"/>
                  <a:pt x="1482" y="20578"/>
                  <a:pt x="1158" y="20252"/>
                </a:cubicBezTo>
                <a:cubicBezTo>
                  <a:pt x="833" y="19925"/>
                  <a:pt x="842" y="19408"/>
                  <a:pt x="1178" y="1909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itre 8"/>
          <p:cNvSpPr txBox="1"/>
          <p:nvPr>
            <p:ph type="title"/>
          </p:nvPr>
        </p:nvSpPr>
        <p:spPr>
          <a:xfrm>
            <a:off x="350520" y="452142"/>
            <a:ext cx="11490960" cy="1096741"/>
          </a:xfrm>
          <a:prstGeom prst="rect">
            <a:avLst/>
          </a:prstGeom>
        </p:spPr>
        <p:txBody>
          <a:bodyPr/>
          <a:lstStyle/>
          <a:p>
            <a:pPr/>
            <a:r>
              <a:t>3. Les réseaux hospitaliers et groupements d’hôpitaux</a:t>
            </a:r>
          </a:p>
        </p:txBody>
      </p:sp>
      <p:sp>
        <p:nvSpPr>
          <p:cNvPr id="320" name="Espace réservé du texte 9"/>
          <p:cNvSpPr txBox="1"/>
          <p:nvPr>
            <p:ph type="body" idx="1"/>
          </p:nvPr>
        </p:nvSpPr>
        <p:spPr>
          <a:xfrm>
            <a:off x="945731" y="1548881"/>
            <a:ext cx="10510247" cy="5021524"/>
          </a:xfrm>
          <a:prstGeom prst="rect">
            <a:avLst/>
          </a:prstGeom>
        </p:spPr>
        <p:txBody>
          <a:bodyPr/>
          <a:lstStyle/>
          <a:p>
            <a:pPr marL="457200" indent="-4572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Paradoxe ou surréalisme à la belge :</a:t>
            </a:r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On doit s’entendre sur les répartitions de soins entre les hôpitaux 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MAIS nous restons financés en fonction de notre activité 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marL="457200" indent="-4572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Groupements hospitaliers ou quasi-fusions :</a:t>
            </a:r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Droit hospitalier ne permet pas de fusionner sans perte de financement…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Le groupement = contrat de mariage en communauté des biens</a:t>
            </a:r>
          </a:p>
        </p:txBody>
      </p:sp>
      <p:sp>
        <p:nvSpPr>
          <p:cNvPr id="321" name="Graphique 19"/>
          <p:cNvSpPr/>
          <p:nvPr/>
        </p:nvSpPr>
        <p:spPr>
          <a:xfrm>
            <a:off x="726713" y="1985863"/>
            <a:ext cx="438038" cy="43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0" h="21415" fill="norm" stroke="1" extrusionOk="0">
                <a:moveTo>
                  <a:pt x="12491" y="0"/>
                </a:moveTo>
                <a:cubicBezTo>
                  <a:pt x="12135" y="0"/>
                  <a:pt x="11779" y="135"/>
                  <a:pt x="11510" y="406"/>
                </a:cubicBezTo>
                <a:lnTo>
                  <a:pt x="7808" y="4131"/>
                </a:lnTo>
                <a:cubicBezTo>
                  <a:pt x="7269" y="4673"/>
                  <a:pt x="7269" y="5565"/>
                  <a:pt x="7808" y="6107"/>
                </a:cubicBezTo>
                <a:cubicBezTo>
                  <a:pt x="8231" y="6532"/>
                  <a:pt x="8867" y="6618"/>
                  <a:pt x="9382" y="6374"/>
                </a:cubicBezTo>
                <a:lnTo>
                  <a:pt x="11331" y="8335"/>
                </a:lnTo>
                <a:lnTo>
                  <a:pt x="6239" y="13094"/>
                </a:lnTo>
                <a:cubicBezTo>
                  <a:pt x="6170" y="13052"/>
                  <a:pt x="6089" y="13032"/>
                  <a:pt x="6008" y="13030"/>
                </a:cubicBezTo>
                <a:cubicBezTo>
                  <a:pt x="5850" y="13032"/>
                  <a:pt x="5702" y="13114"/>
                  <a:pt x="5617" y="13249"/>
                </a:cubicBezTo>
                <a:cubicBezTo>
                  <a:pt x="5532" y="13385"/>
                  <a:pt x="5523" y="13554"/>
                  <a:pt x="5592" y="13698"/>
                </a:cubicBezTo>
                <a:lnTo>
                  <a:pt x="549" y="18413"/>
                </a:lnTo>
                <a:cubicBezTo>
                  <a:pt x="-163" y="19077"/>
                  <a:pt x="-185" y="20219"/>
                  <a:pt x="502" y="20909"/>
                </a:cubicBezTo>
                <a:lnTo>
                  <a:pt x="504" y="20909"/>
                </a:lnTo>
                <a:cubicBezTo>
                  <a:pt x="1189" y="21600"/>
                  <a:pt x="2324" y="21580"/>
                  <a:pt x="2984" y="20865"/>
                </a:cubicBezTo>
                <a:lnTo>
                  <a:pt x="7669" y="15788"/>
                </a:lnTo>
                <a:cubicBezTo>
                  <a:pt x="7851" y="15879"/>
                  <a:pt x="8072" y="15837"/>
                  <a:pt x="8209" y="15688"/>
                </a:cubicBezTo>
                <a:cubicBezTo>
                  <a:pt x="8348" y="15537"/>
                  <a:pt x="8374" y="15313"/>
                  <a:pt x="8271" y="15137"/>
                </a:cubicBezTo>
                <a:lnTo>
                  <a:pt x="12997" y="10012"/>
                </a:lnTo>
                <a:lnTo>
                  <a:pt x="14946" y="11973"/>
                </a:lnTo>
                <a:cubicBezTo>
                  <a:pt x="14704" y="12492"/>
                  <a:pt x="14789" y="13132"/>
                  <a:pt x="15212" y="13558"/>
                </a:cubicBezTo>
                <a:cubicBezTo>
                  <a:pt x="15750" y="14100"/>
                  <a:pt x="16636" y="14100"/>
                  <a:pt x="17175" y="13558"/>
                </a:cubicBezTo>
                <a:lnTo>
                  <a:pt x="20876" y="9832"/>
                </a:lnTo>
                <a:cubicBezTo>
                  <a:pt x="21415" y="9290"/>
                  <a:pt x="21415" y="8399"/>
                  <a:pt x="20876" y="7857"/>
                </a:cubicBezTo>
                <a:cubicBezTo>
                  <a:pt x="20607" y="7586"/>
                  <a:pt x="20251" y="7449"/>
                  <a:pt x="19895" y="7449"/>
                </a:cubicBezTo>
                <a:cubicBezTo>
                  <a:pt x="19691" y="7449"/>
                  <a:pt x="19490" y="7500"/>
                  <a:pt x="19302" y="7589"/>
                </a:cubicBezTo>
                <a:lnTo>
                  <a:pt x="13738" y="1990"/>
                </a:lnTo>
                <a:cubicBezTo>
                  <a:pt x="13981" y="1472"/>
                  <a:pt x="13896" y="831"/>
                  <a:pt x="13473" y="406"/>
                </a:cubicBezTo>
                <a:cubicBezTo>
                  <a:pt x="13203" y="135"/>
                  <a:pt x="12847" y="0"/>
                  <a:pt x="12491" y="0"/>
                </a:cubicBezTo>
                <a:close/>
                <a:moveTo>
                  <a:pt x="12491" y="924"/>
                </a:moveTo>
                <a:cubicBezTo>
                  <a:pt x="12609" y="924"/>
                  <a:pt x="12726" y="971"/>
                  <a:pt x="12818" y="1064"/>
                </a:cubicBezTo>
                <a:cubicBezTo>
                  <a:pt x="13003" y="1250"/>
                  <a:pt x="13003" y="1537"/>
                  <a:pt x="12818" y="1723"/>
                </a:cubicBezTo>
                <a:lnTo>
                  <a:pt x="9117" y="5448"/>
                </a:lnTo>
                <a:cubicBezTo>
                  <a:pt x="8932" y="5634"/>
                  <a:pt x="8647" y="5634"/>
                  <a:pt x="8462" y="5448"/>
                </a:cubicBezTo>
                <a:cubicBezTo>
                  <a:pt x="8278" y="5263"/>
                  <a:pt x="8278" y="4975"/>
                  <a:pt x="8462" y="4790"/>
                </a:cubicBezTo>
                <a:lnTo>
                  <a:pt x="12164" y="1064"/>
                </a:lnTo>
                <a:cubicBezTo>
                  <a:pt x="12256" y="971"/>
                  <a:pt x="12374" y="924"/>
                  <a:pt x="12491" y="924"/>
                </a:cubicBezTo>
                <a:close/>
                <a:moveTo>
                  <a:pt x="13146" y="2710"/>
                </a:moveTo>
                <a:lnTo>
                  <a:pt x="14151" y="3722"/>
                </a:lnTo>
                <a:lnTo>
                  <a:pt x="11103" y="6789"/>
                </a:lnTo>
                <a:lnTo>
                  <a:pt x="10098" y="5777"/>
                </a:lnTo>
                <a:close/>
                <a:moveTo>
                  <a:pt x="14805" y="4380"/>
                </a:moveTo>
                <a:lnTo>
                  <a:pt x="16927" y="6516"/>
                </a:lnTo>
                <a:lnTo>
                  <a:pt x="13879" y="9583"/>
                </a:lnTo>
                <a:lnTo>
                  <a:pt x="11757" y="7447"/>
                </a:lnTo>
                <a:close/>
                <a:moveTo>
                  <a:pt x="17581" y="7175"/>
                </a:moveTo>
                <a:lnTo>
                  <a:pt x="18586" y="8186"/>
                </a:lnTo>
                <a:lnTo>
                  <a:pt x="15539" y="11253"/>
                </a:lnTo>
                <a:lnTo>
                  <a:pt x="14534" y="10242"/>
                </a:lnTo>
                <a:close/>
                <a:moveTo>
                  <a:pt x="19895" y="8377"/>
                </a:moveTo>
                <a:cubicBezTo>
                  <a:pt x="20012" y="8377"/>
                  <a:pt x="20130" y="8422"/>
                  <a:pt x="20222" y="8515"/>
                </a:cubicBezTo>
                <a:cubicBezTo>
                  <a:pt x="20406" y="8701"/>
                  <a:pt x="20406" y="8988"/>
                  <a:pt x="20222" y="9174"/>
                </a:cubicBezTo>
                <a:lnTo>
                  <a:pt x="16520" y="12899"/>
                </a:lnTo>
                <a:cubicBezTo>
                  <a:pt x="16336" y="13085"/>
                  <a:pt x="16050" y="13085"/>
                  <a:pt x="15866" y="12899"/>
                </a:cubicBezTo>
                <a:cubicBezTo>
                  <a:pt x="15682" y="12714"/>
                  <a:pt x="15682" y="12426"/>
                  <a:pt x="15866" y="12241"/>
                </a:cubicBezTo>
                <a:lnTo>
                  <a:pt x="19568" y="8515"/>
                </a:lnTo>
                <a:cubicBezTo>
                  <a:pt x="19660" y="8422"/>
                  <a:pt x="19777" y="8377"/>
                  <a:pt x="19895" y="8377"/>
                </a:cubicBezTo>
                <a:close/>
                <a:moveTo>
                  <a:pt x="11942" y="9034"/>
                </a:moveTo>
                <a:lnTo>
                  <a:pt x="12303" y="9398"/>
                </a:lnTo>
                <a:lnTo>
                  <a:pt x="7625" y="14465"/>
                </a:lnTo>
                <a:lnTo>
                  <a:pt x="6906" y="13741"/>
                </a:lnTo>
                <a:close/>
                <a:moveTo>
                  <a:pt x="6228" y="14375"/>
                </a:moveTo>
                <a:lnTo>
                  <a:pt x="6996" y="15148"/>
                </a:lnTo>
                <a:lnTo>
                  <a:pt x="2308" y="20230"/>
                </a:lnTo>
                <a:cubicBezTo>
                  <a:pt x="1995" y="20569"/>
                  <a:pt x="1482" y="20578"/>
                  <a:pt x="1158" y="20252"/>
                </a:cubicBezTo>
                <a:cubicBezTo>
                  <a:pt x="833" y="19925"/>
                  <a:pt x="842" y="19408"/>
                  <a:pt x="1178" y="1909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itre 8"/>
          <p:cNvSpPr txBox="1"/>
          <p:nvPr>
            <p:ph type="title"/>
          </p:nvPr>
        </p:nvSpPr>
        <p:spPr>
          <a:xfrm>
            <a:off x="350520" y="452142"/>
            <a:ext cx="11490960" cy="1096741"/>
          </a:xfrm>
          <a:prstGeom prst="rect">
            <a:avLst/>
          </a:prstGeom>
        </p:spPr>
        <p:txBody>
          <a:bodyPr/>
          <a:lstStyle/>
          <a:p>
            <a:pPr/>
            <a:r>
              <a:t>3. Les réseaux hospitaliers et groupements d’hôpitaux</a:t>
            </a:r>
          </a:p>
        </p:txBody>
      </p:sp>
      <p:sp>
        <p:nvSpPr>
          <p:cNvPr id="324" name="Espace réservé du texte 9"/>
          <p:cNvSpPr txBox="1"/>
          <p:nvPr>
            <p:ph type="body" idx="1"/>
          </p:nvPr>
        </p:nvSpPr>
        <p:spPr>
          <a:xfrm>
            <a:off x="945731" y="1548881"/>
            <a:ext cx="10510247" cy="5021524"/>
          </a:xfrm>
          <a:prstGeom prst="rect">
            <a:avLst/>
          </a:prstGeom>
        </p:spPr>
        <p:txBody>
          <a:bodyPr/>
          <a:lstStyle/>
          <a:p>
            <a:pPr marL="457200" indent="-4572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En cas d’accord entre les conseils médicaux, le groupement permettrait :</a:t>
            </a:r>
          </a:p>
          <a:p>
            <a:pPr marL="457200" indent="-457200">
              <a:buSzPct val="100000"/>
              <a:buChar char="➢"/>
              <a:defRPr sz="10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De répondre à la raréfaction des moyens 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De générer des économies en spécialisant les sites et en mutualisant les fonctions de support 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De sauvegarder les fonctions suprarégionales en Province de Liège en mutualisant le nombre de cas traités</a:t>
            </a:r>
          </a:p>
        </p:txBody>
      </p:sp>
      <p:sp>
        <p:nvSpPr>
          <p:cNvPr id="325" name="Graphique 19"/>
          <p:cNvSpPr/>
          <p:nvPr/>
        </p:nvSpPr>
        <p:spPr>
          <a:xfrm>
            <a:off x="726713" y="1985863"/>
            <a:ext cx="438038" cy="43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0" h="21415" fill="norm" stroke="1" extrusionOk="0">
                <a:moveTo>
                  <a:pt x="12491" y="0"/>
                </a:moveTo>
                <a:cubicBezTo>
                  <a:pt x="12135" y="0"/>
                  <a:pt x="11779" y="135"/>
                  <a:pt x="11510" y="406"/>
                </a:cubicBezTo>
                <a:lnTo>
                  <a:pt x="7808" y="4131"/>
                </a:lnTo>
                <a:cubicBezTo>
                  <a:pt x="7269" y="4673"/>
                  <a:pt x="7269" y="5565"/>
                  <a:pt x="7808" y="6107"/>
                </a:cubicBezTo>
                <a:cubicBezTo>
                  <a:pt x="8231" y="6532"/>
                  <a:pt x="8867" y="6618"/>
                  <a:pt x="9382" y="6374"/>
                </a:cubicBezTo>
                <a:lnTo>
                  <a:pt x="11331" y="8335"/>
                </a:lnTo>
                <a:lnTo>
                  <a:pt x="6239" y="13094"/>
                </a:lnTo>
                <a:cubicBezTo>
                  <a:pt x="6170" y="13052"/>
                  <a:pt x="6089" y="13032"/>
                  <a:pt x="6008" y="13030"/>
                </a:cubicBezTo>
                <a:cubicBezTo>
                  <a:pt x="5850" y="13032"/>
                  <a:pt x="5702" y="13114"/>
                  <a:pt x="5617" y="13249"/>
                </a:cubicBezTo>
                <a:cubicBezTo>
                  <a:pt x="5532" y="13385"/>
                  <a:pt x="5523" y="13554"/>
                  <a:pt x="5592" y="13698"/>
                </a:cubicBezTo>
                <a:lnTo>
                  <a:pt x="549" y="18413"/>
                </a:lnTo>
                <a:cubicBezTo>
                  <a:pt x="-163" y="19077"/>
                  <a:pt x="-185" y="20219"/>
                  <a:pt x="502" y="20909"/>
                </a:cubicBezTo>
                <a:lnTo>
                  <a:pt x="504" y="20909"/>
                </a:lnTo>
                <a:cubicBezTo>
                  <a:pt x="1189" y="21600"/>
                  <a:pt x="2324" y="21580"/>
                  <a:pt x="2984" y="20865"/>
                </a:cubicBezTo>
                <a:lnTo>
                  <a:pt x="7669" y="15788"/>
                </a:lnTo>
                <a:cubicBezTo>
                  <a:pt x="7851" y="15879"/>
                  <a:pt x="8072" y="15837"/>
                  <a:pt x="8209" y="15688"/>
                </a:cubicBezTo>
                <a:cubicBezTo>
                  <a:pt x="8348" y="15537"/>
                  <a:pt x="8374" y="15313"/>
                  <a:pt x="8271" y="15137"/>
                </a:cubicBezTo>
                <a:lnTo>
                  <a:pt x="12997" y="10012"/>
                </a:lnTo>
                <a:lnTo>
                  <a:pt x="14946" y="11973"/>
                </a:lnTo>
                <a:cubicBezTo>
                  <a:pt x="14704" y="12492"/>
                  <a:pt x="14789" y="13132"/>
                  <a:pt x="15212" y="13558"/>
                </a:cubicBezTo>
                <a:cubicBezTo>
                  <a:pt x="15750" y="14100"/>
                  <a:pt x="16636" y="14100"/>
                  <a:pt x="17175" y="13558"/>
                </a:cubicBezTo>
                <a:lnTo>
                  <a:pt x="20876" y="9832"/>
                </a:lnTo>
                <a:cubicBezTo>
                  <a:pt x="21415" y="9290"/>
                  <a:pt x="21415" y="8399"/>
                  <a:pt x="20876" y="7857"/>
                </a:cubicBezTo>
                <a:cubicBezTo>
                  <a:pt x="20607" y="7586"/>
                  <a:pt x="20251" y="7449"/>
                  <a:pt x="19895" y="7449"/>
                </a:cubicBezTo>
                <a:cubicBezTo>
                  <a:pt x="19691" y="7449"/>
                  <a:pt x="19490" y="7500"/>
                  <a:pt x="19302" y="7589"/>
                </a:cubicBezTo>
                <a:lnTo>
                  <a:pt x="13738" y="1990"/>
                </a:lnTo>
                <a:cubicBezTo>
                  <a:pt x="13981" y="1472"/>
                  <a:pt x="13896" y="831"/>
                  <a:pt x="13473" y="406"/>
                </a:cubicBezTo>
                <a:cubicBezTo>
                  <a:pt x="13203" y="135"/>
                  <a:pt x="12847" y="0"/>
                  <a:pt x="12491" y="0"/>
                </a:cubicBezTo>
                <a:close/>
                <a:moveTo>
                  <a:pt x="12491" y="924"/>
                </a:moveTo>
                <a:cubicBezTo>
                  <a:pt x="12609" y="924"/>
                  <a:pt x="12726" y="971"/>
                  <a:pt x="12818" y="1064"/>
                </a:cubicBezTo>
                <a:cubicBezTo>
                  <a:pt x="13003" y="1250"/>
                  <a:pt x="13003" y="1537"/>
                  <a:pt x="12818" y="1723"/>
                </a:cubicBezTo>
                <a:lnTo>
                  <a:pt x="9117" y="5448"/>
                </a:lnTo>
                <a:cubicBezTo>
                  <a:pt x="8932" y="5634"/>
                  <a:pt x="8647" y="5634"/>
                  <a:pt x="8462" y="5448"/>
                </a:cubicBezTo>
                <a:cubicBezTo>
                  <a:pt x="8278" y="5263"/>
                  <a:pt x="8278" y="4975"/>
                  <a:pt x="8462" y="4790"/>
                </a:cubicBezTo>
                <a:lnTo>
                  <a:pt x="12164" y="1064"/>
                </a:lnTo>
                <a:cubicBezTo>
                  <a:pt x="12256" y="971"/>
                  <a:pt x="12374" y="924"/>
                  <a:pt x="12491" y="924"/>
                </a:cubicBezTo>
                <a:close/>
                <a:moveTo>
                  <a:pt x="13146" y="2710"/>
                </a:moveTo>
                <a:lnTo>
                  <a:pt x="14151" y="3722"/>
                </a:lnTo>
                <a:lnTo>
                  <a:pt x="11103" y="6789"/>
                </a:lnTo>
                <a:lnTo>
                  <a:pt x="10098" y="5777"/>
                </a:lnTo>
                <a:close/>
                <a:moveTo>
                  <a:pt x="14805" y="4380"/>
                </a:moveTo>
                <a:lnTo>
                  <a:pt x="16927" y="6516"/>
                </a:lnTo>
                <a:lnTo>
                  <a:pt x="13879" y="9583"/>
                </a:lnTo>
                <a:lnTo>
                  <a:pt x="11757" y="7447"/>
                </a:lnTo>
                <a:close/>
                <a:moveTo>
                  <a:pt x="17581" y="7175"/>
                </a:moveTo>
                <a:lnTo>
                  <a:pt x="18586" y="8186"/>
                </a:lnTo>
                <a:lnTo>
                  <a:pt x="15539" y="11253"/>
                </a:lnTo>
                <a:lnTo>
                  <a:pt x="14534" y="10242"/>
                </a:lnTo>
                <a:close/>
                <a:moveTo>
                  <a:pt x="19895" y="8377"/>
                </a:moveTo>
                <a:cubicBezTo>
                  <a:pt x="20012" y="8377"/>
                  <a:pt x="20130" y="8422"/>
                  <a:pt x="20222" y="8515"/>
                </a:cubicBezTo>
                <a:cubicBezTo>
                  <a:pt x="20406" y="8701"/>
                  <a:pt x="20406" y="8988"/>
                  <a:pt x="20222" y="9174"/>
                </a:cubicBezTo>
                <a:lnTo>
                  <a:pt x="16520" y="12899"/>
                </a:lnTo>
                <a:cubicBezTo>
                  <a:pt x="16336" y="13085"/>
                  <a:pt x="16050" y="13085"/>
                  <a:pt x="15866" y="12899"/>
                </a:cubicBezTo>
                <a:cubicBezTo>
                  <a:pt x="15682" y="12714"/>
                  <a:pt x="15682" y="12426"/>
                  <a:pt x="15866" y="12241"/>
                </a:cubicBezTo>
                <a:lnTo>
                  <a:pt x="19568" y="8515"/>
                </a:lnTo>
                <a:cubicBezTo>
                  <a:pt x="19660" y="8422"/>
                  <a:pt x="19777" y="8377"/>
                  <a:pt x="19895" y="8377"/>
                </a:cubicBezTo>
                <a:close/>
                <a:moveTo>
                  <a:pt x="11942" y="9034"/>
                </a:moveTo>
                <a:lnTo>
                  <a:pt x="12303" y="9398"/>
                </a:lnTo>
                <a:lnTo>
                  <a:pt x="7625" y="14465"/>
                </a:lnTo>
                <a:lnTo>
                  <a:pt x="6906" y="13741"/>
                </a:lnTo>
                <a:close/>
                <a:moveTo>
                  <a:pt x="6228" y="14375"/>
                </a:moveTo>
                <a:lnTo>
                  <a:pt x="6996" y="15148"/>
                </a:lnTo>
                <a:lnTo>
                  <a:pt x="2308" y="20230"/>
                </a:lnTo>
                <a:cubicBezTo>
                  <a:pt x="1995" y="20569"/>
                  <a:pt x="1482" y="20578"/>
                  <a:pt x="1158" y="20252"/>
                </a:cubicBezTo>
                <a:cubicBezTo>
                  <a:pt x="833" y="19925"/>
                  <a:pt x="842" y="19408"/>
                  <a:pt x="1178" y="1909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6" name="Graphique 22"/>
          <p:cNvSpPr/>
          <p:nvPr/>
        </p:nvSpPr>
        <p:spPr>
          <a:xfrm>
            <a:off x="6456040" y="1985789"/>
            <a:ext cx="438151" cy="438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722" y="0"/>
                </a:moveTo>
                <a:cubicBezTo>
                  <a:pt x="18852" y="0"/>
                  <a:pt x="18122" y="603"/>
                  <a:pt x="17911" y="1409"/>
                </a:cubicBezTo>
                <a:lnTo>
                  <a:pt x="6574" y="1409"/>
                </a:lnTo>
                <a:cubicBezTo>
                  <a:pt x="4817" y="1409"/>
                  <a:pt x="3338" y="2628"/>
                  <a:pt x="2931" y="4263"/>
                </a:cubicBezTo>
                <a:cubicBezTo>
                  <a:pt x="2069" y="4430"/>
                  <a:pt x="1409" y="5195"/>
                  <a:pt x="1409" y="6104"/>
                </a:cubicBezTo>
                <a:cubicBezTo>
                  <a:pt x="1409" y="6981"/>
                  <a:pt x="2023" y="7718"/>
                  <a:pt x="2839" y="7922"/>
                </a:cubicBezTo>
                <a:cubicBezTo>
                  <a:pt x="3045" y="9800"/>
                  <a:pt x="4642" y="11270"/>
                  <a:pt x="6574" y="11270"/>
                </a:cubicBezTo>
                <a:lnTo>
                  <a:pt x="15026" y="11270"/>
                </a:lnTo>
                <a:cubicBezTo>
                  <a:pt x="16297" y="11270"/>
                  <a:pt x="17365" y="12102"/>
                  <a:pt x="17719" y="13254"/>
                </a:cubicBezTo>
                <a:cubicBezTo>
                  <a:pt x="16978" y="13505"/>
                  <a:pt x="16435" y="14203"/>
                  <a:pt x="16435" y="15026"/>
                </a:cubicBezTo>
                <a:cubicBezTo>
                  <a:pt x="16435" y="15885"/>
                  <a:pt x="17024" y="16605"/>
                  <a:pt x="17814" y="16827"/>
                </a:cubicBezTo>
                <a:cubicBezTo>
                  <a:pt x="17623" y="18201"/>
                  <a:pt x="16453" y="19252"/>
                  <a:pt x="15026" y="19252"/>
                </a:cubicBezTo>
                <a:lnTo>
                  <a:pt x="3689" y="19252"/>
                </a:lnTo>
                <a:cubicBezTo>
                  <a:pt x="3478" y="18447"/>
                  <a:pt x="2748" y="17843"/>
                  <a:pt x="1878" y="17843"/>
                </a:cubicBezTo>
                <a:cubicBezTo>
                  <a:pt x="846" y="17843"/>
                  <a:pt x="0" y="18689"/>
                  <a:pt x="0" y="19722"/>
                </a:cubicBezTo>
                <a:cubicBezTo>
                  <a:pt x="0" y="20754"/>
                  <a:pt x="846" y="21600"/>
                  <a:pt x="1878" y="21600"/>
                </a:cubicBezTo>
                <a:cubicBezTo>
                  <a:pt x="2748" y="21600"/>
                  <a:pt x="3478" y="20997"/>
                  <a:pt x="3689" y="20191"/>
                </a:cubicBezTo>
                <a:lnTo>
                  <a:pt x="15026" y="20191"/>
                </a:lnTo>
                <a:cubicBezTo>
                  <a:pt x="16958" y="20191"/>
                  <a:pt x="18555" y="18722"/>
                  <a:pt x="18761" y="16844"/>
                </a:cubicBezTo>
                <a:cubicBezTo>
                  <a:pt x="19577" y="16640"/>
                  <a:pt x="20191" y="15903"/>
                  <a:pt x="20191" y="15026"/>
                </a:cubicBezTo>
                <a:cubicBezTo>
                  <a:pt x="20191" y="14116"/>
                  <a:pt x="19531" y="13351"/>
                  <a:pt x="18667" y="13185"/>
                </a:cubicBezTo>
                <a:cubicBezTo>
                  <a:pt x="18262" y="11550"/>
                  <a:pt x="16783" y="10330"/>
                  <a:pt x="15026" y="10330"/>
                </a:cubicBezTo>
                <a:lnTo>
                  <a:pt x="6574" y="10330"/>
                </a:lnTo>
                <a:cubicBezTo>
                  <a:pt x="5147" y="10330"/>
                  <a:pt x="3977" y="9279"/>
                  <a:pt x="3786" y="7906"/>
                </a:cubicBezTo>
                <a:cubicBezTo>
                  <a:pt x="4576" y="7684"/>
                  <a:pt x="5165" y="6963"/>
                  <a:pt x="5165" y="6104"/>
                </a:cubicBezTo>
                <a:cubicBezTo>
                  <a:pt x="5165" y="5281"/>
                  <a:pt x="4622" y="4584"/>
                  <a:pt x="3881" y="4332"/>
                </a:cubicBezTo>
                <a:cubicBezTo>
                  <a:pt x="4235" y="3181"/>
                  <a:pt x="5303" y="2348"/>
                  <a:pt x="6574" y="2348"/>
                </a:cubicBezTo>
                <a:lnTo>
                  <a:pt x="17911" y="2348"/>
                </a:lnTo>
                <a:cubicBezTo>
                  <a:pt x="18122" y="3153"/>
                  <a:pt x="18852" y="3757"/>
                  <a:pt x="19722" y="3757"/>
                </a:cubicBezTo>
                <a:cubicBezTo>
                  <a:pt x="20754" y="3757"/>
                  <a:pt x="21600" y="2911"/>
                  <a:pt x="21600" y="1878"/>
                </a:cubicBezTo>
                <a:cubicBezTo>
                  <a:pt x="21600" y="846"/>
                  <a:pt x="20754" y="0"/>
                  <a:pt x="19722" y="0"/>
                </a:cubicBezTo>
                <a:close/>
                <a:moveTo>
                  <a:pt x="19722" y="939"/>
                </a:moveTo>
                <a:cubicBezTo>
                  <a:pt x="20246" y="939"/>
                  <a:pt x="20661" y="1354"/>
                  <a:pt x="20661" y="1878"/>
                </a:cubicBezTo>
                <a:cubicBezTo>
                  <a:pt x="20661" y="2403"/>
                  <a:pt x="20246" y="2817"/>
                  <a:pt x="19722" y="2817"/>
                </a:cubicBezTo>
                <a:cubicBezTo>
                  <a:pt x="19197" y="2817"/>
                  <a:pt x="18783" y="2403"/>
                  <a:pt x="18783" y="1878"/>
                </a:cubicBezTo>
                <a:cubicBezTo>
                  <a:pt x="18783" y="1354"/>
                  <a:pt x="19197" y="939"/>
                  <a:pt x="19722" y="939"/>
                </a:cubicBezTo>
                <a:close/>
                <a:moveTo>
                  <a:pt x="3287" y="5165"/>
                </a:moveTo>
                <a:cubicBezTo>
                  <a:pt x="3812" y="5165"/>
                  <a:pt x="4226" y="5580"/>
                  <a:pt x="4226" y="6104"/>
                </a:cubicBezTo>
                <a:cubicBezTo>
                  <a:pt x="4226" y="6629"/>
                  <a:pt x="3812" y="7043"/>
                  <a:pt x="3287" y="7043"/>
                </a:cubicBezTo>
                <a:cubicBezTo>
                  <a:pt x="2762" y="7043"/>
                  <a:pt x="2348" y="6629"/>
                  <a:pt x="2348" y="6104"/>
                </a:cubicBezTo>
                <a:cubicBezTo>
                  <a:pt x="2348" y="5580"/>
                  <a:pt x="2762" y="5165"/>
                  <a:pt x="3287" y="5165"/>
                </a:cubicBezTo>
                <a:close/>
                <a:moveTo>
                  <a:pt x="18313" y="14087"/>
                </a:moveTo>
                <a:cubicBezTo>
                  <a:pt x="18838" y="14087"/>
                  <a:pt x="19252" y="14502"/>
                  <a:pt x="19252" y="15026"/>
                </a:cubicBezTo>
                <a:cubicBezTo>
                  <a:pt x="19252" y="15551"/>
                  <a:pt x="18838" y="15965"/>
                  <a:pt x="18313" y="15965"/>
                </a:cubicBezTo>
                <a:cubicBezTo>
                  <a:pt x="17788" y="15965"/>
                  <a:pt x="17374" y="15551"/>
                  <a:pt x="17374" y="15026"/>
                </a:cubicBezTo>
                <a:cubicBezTo>
                  <a:pt x="17374" y="14502"/>
                  <a:pt x="17788" y="14087"/>
                  <a:pt x="18313" y="14087"/>
                </a:cubicBezTo>
                <a:close/>
                <a:moveTo>
                  <a:pt x="1878" y="18783"/>
                </a:moveTo>
                <a:cubicBezTo>
                  <a:pt x="2403" y="18783"/>
                  <a:pt x="2817" y="19197"/>
                  <a:pt x="2817" y="19722"/>
                </a:cubicBezTo>
                <a:cubicBezTo>
                  <a:pt x="2817" y="20246"/>
                  <a:pt x="2403" y="20661"/>
                  <a:pt x="1878" y="20661"/>
                </a:cubicBezTo>
                <a:cubicBezTo>
                  <a:pt x="1354" y="20661"/>
                  <a:pt x="939" y="20246"/>
                  <a:pt x="939" y="19722"/>
                </a:cubicBezTo>
                <a:cubicBezTo>
                  <a:pt x="939" y="19197"/>
                  <a:pt x="1354" y="18783"/>
                  <a:pt x="1878" y="187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raphique 19"/>
          <p:cNvSpPr/>
          <p:nvPr/>
        </p:nvSpPr>
        <p:spPr>
          <a:xfrm>
            <a:off x="726713" y="1985863"/>
            <a:ext cx="438038" cy="43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0" h="21415" fill="norm" stroke="1" extrusionOk="0">
                <a:moveTo>
                  <a:pt x="12491" y="0"/>
                </a:moveTo>
                <a:cubicBezTo>
                  <a:pt x="12135" y="0"/>
                  <a:pt x="11779" y="135"/>
                  <a:pt x="11510" y="406"/>
                </a:cubicBezTo>
                <a:lnTo>
                  <a:pt x="7808" y="4131"/>
                </a:lnTo>
                <a:cubicBezTo>
                  <a:pt x="7269" y="4673"/>
                  <a:pt x="7269" y="5565"/>
                  <a:pt x="7808" y="6107"/>
                </a:cubicBezTo>
                <a:cubicBezTo>
                  <a:pt x="8231" y="6532"/>
                  <a:pt x="8867" y="6618"/>
                  <a:pt x="9382" y="6374"/>
                </a:cubicBezTo>
                <a:lnTo>
                  <a:pt x="11331" y="8335"/>
                </a:lnTo>
                <a:lnTo>
                  <a:pt x="6239" y="13094"/>
                </a:lnTo>
                <a:cubicBezTo>
                  <a:pt x="6170" y="13052"/>
                  <a:pt x="6089" y="13032"/>
                  <a:pt x="6008" y="13030"/>
                </a:cubicBezTo>
                <a:cubicBezTo>
                  <a:pt x="5850" y="13032"/>
                  <a:pt x="5702" y="13114"/>
                  <a:pt x="5617" y="13249"/>
                </a:cubicBezTo>
                <a:cubicBezTo>
                  <a:pt x="5532" y="13385"/>
                  <a:pt x="5523" y="13554"/>
                  <a:pt x="5592" y="13698"/>
                </a:cubicBezTo>
                <a:lnTo>
                  <a:pt x="549" y="18413"/>
                </a:lnTo>
                <a:cubicBezTo>
                  <a:pt x="-163" y="19077"/>
                  <a:pt x="-185" y="20219"/>
                  <a:pt x="502" y="20909"/>
                </a:cubicBezTo>
                <a:lnTo>
                  <a:pt x="504" y="20909"/>
                </a:lnTo>
                <a:cubicBezTo>
                  <a:pt x="1189" y="21600"/>
                  <a:pt x="2324" y="21580"/>
                  <a:pt x="2984" y="20865"/>
                </a:cubicBezTo>
                <a:lnTo>
                  <a:pt x="7669" y="15788"/>
                </a:lnTo>
                <a:cubicBezTo>
                  <a:pt x="7851" y="15879"/>
                  <a:pt x="8072" y="15837"/>
                  <a:pt x="8209" y="15688"/>
                </a:cubicBezTo>
                <a:cubicBezTo>
                  <a:pt x="8348" y="15537"/>
                  <a:pt x="8374" y="15313"/>
                  <a:pt x="8271" y="15137"/>
                </a:cubicBezTo>
                <a:lnTo>
                  <a:pt x="12997" y="10012"/>
                </a:lnTo>
                <a:lnTo>
                  <a:pt x="14946" y="11973"/>
                </a:lnTo>
                <a:cubicBezTo>
                  <a:pt x="14704" y="12492"/>
                  <a:pt x="14789" y="13132"/>
                  <a:pt x="15212" y="13558"/>
                </a:cubicBezTo>
                <a:cubicBezTo>
                  <a:pt x="15750" y="14100"/>
                  <a:pt x="16636" y="14100"/>
                  <a:pt x="17175" y="13558"/>
                </a:cubicBezTo>
                <a:lnTo>
                  <a:pt x="20876" y="9832"/>
                </a:lnTo>
                <a:cubicBezTo>
                  <a:pt x="21415" y="9290"/>
                  <a:pt x="21415" y="8399"/>
                  <a:pt x="20876" y="7857"/>
                </a:cubicBezTo>
                <a:cubicBezTo>
                  <a:pt x="20607" y="7586"/>
                  <a:pt x="20251" y="7449"/>
                  <a:pt x="19895" y="7449"/>
                </a:cubicBezTo>
                <a:cubicBezTo>
                  <a:pt x="19691" y="7449"/>
                  <a:pt x="19490" y="7500"/>
                  <a:pt x="19302" y="7589"/>
                </a:cubicBezTo>
                <a:lnTo>
                  <a:pt x="13738" y="1990"/>
                </a:lnTo>
                <a:cubicBezTo>
                  <a:pt x="13981" y="1472"/>
                  <a:pt x="13896" y="831"/>
                  <a:pt x="13473" y="406"/>
                </a:cubicBezTo>
                <a:cubicBezTo>
                  <a:pt x="13203" y="135"/>
                  <a:pt x="12847" y="0"/>
                  <a:pt x="12491" y="0"/>
                </a:cubicBezTo>
                <a:close/>
                <a:moveTo>
                  <a:pt x="12491" y="924"/>
                </a:moveTo>
                <a:cubicBezTo>
                  <a:pt x="12609" y="924"/>
                  <a:pt x="12726" y="971"/>
                  <a:pt x="12818" y="1064"/>
                </a:cubicBezTo>
                <a:cubicBezTo>
                  <a:pt x="13003" y="1250"/>
                  <a:pt x="13003" y="1537"/>
                  <a:pt x="12818" y="1723"/>
                </a:cubicBezTo>
                <a:lnTo>
                  <a:pt x="9117" y="5448"/>
                </a:lnTo>
                <a:cubicBezTo>
                  <a:pt x="8932" y="5634"/>
                  <a:pt x="8647" y="5634"/>
                  <a:pt x="8462" y="5448"/>
                </a:cubicBezTo>
                <a:cubicBezTo>
                  <a:pt x="8278" y="5263"/>
                  <a:pt x="8278" y="4975"/>
                  <a:pt x="8462" y="4790"/>
                </a:cubicBezTo>
                <a:lnTo>
                  <a:pt x="12164" y="1064"/>
                </a:lnTo>
                <a:cubicBezTo>
                  <a:pt x="12256" y="971"/>
                  <a:pt x="12374" y="924"/>
                  <a:pt x="12491" y="924"/>
                </a:cubicBezTo>
                <a:close/>
                <a:moveTo>
                  <a:pt x="13146" y="2710"/>
                </a:moveTo>
                <a:lnTo>
                  <a:pt x="14151" y="3722"/>
                </a:lnTo>
                <a:lnTo>
                  <a:pt x="11103" y="6789"/>
                </a:lnTo>
                <a:lnTo>
                  <a:pt x="10098" y="5777"/>
                </a:lnTo>
                <a:close/>
                <a:moveTo>
                  <a:pt x="14805" y="4380"/>
                </a:moveTo>
                <a:lnTo>
                  <a:pt x="16927" y="6516"/>
                </a:lnTo>
                <a:lnTo>
                  <a:pt x="13879" y="9583"/>
                </a:lnTo>
                <a:lnTo>
                  <a:pt x="11757" y="7447"/>
                </a:lnTo>
                <a:close/>
                <a:moveTo>
                  <a:pt x="17581" y="7175"/>
                </a:moveTo>
                <a:lnTo>
                  <a:pt x="18586" y="8186"/>
                </a:lnTo>
                <a:lnTo>
                  <a:pt x="15539" y="11253"/>
                </a:lnTo>
                <a:lnTo>
                  <a:pt x="14534" y="10242"/>
                </a:lnTo>
                <a:close/>
                <a:moveTo>
                  <a:pt x="19895" y="8377"/>
                </a:moveTo>
                <a:cubicBezTo>
                  <a:pt x="20012" y="8377"/>
                  <a:pt x="20130" y="8422"/>
                  <a:pt x="20222" y="8515"/>
                </a:cubicBezTo>
                <a:cubicBezTo>
                  <a:pt x="20406" y="8701"/>
                  <a:pt x="20406" y="8988"/>
                  <a:pt x="20222" y="9174"/>
                </a:cubicBezTo>
                <a:lnTo>
                  <a:pt x="16520" y="12899"/>
                </a:lnTo>
                <a:cubicBezTo>
                  <a:pt x="16336" y="13085"/>
                  <a:pt x="16050" y="13085"/>
                  <a:pt x="15866" y="12899"/>
                </a:cubicBezTo>
                <a:cubicBezTo>
                  <a:pt x="15682" y="12714"/>
                  <a:pt x="15682" y="12426"/>
                  <a:pt x="15866" y="12241"/>
                </a:cubicBezTo>
                <a:lnTo>
                  <a:pt x="19568" y="8515"/>
                </a:lnTo>
                <a:cubicBezTo>
                  <a:pt x="19660" y="8422"/>
                  <a:pt x="19777" y="8377"/>
                  <a:pt x="19895" y="8377"/>
                </a:cubicBezTo>
                <a:close/>
                <a:moveTo>
                  <a:pt x="11942" y="9034"/>
                </a:moveTo>
                <a:lnTo>
                  <a:pt x="12303" y="9398"/>
                </a:lnTo>
                <a:lnTo>
                  <a:pt x="7625" y="14465"/>
                </a:lnTo>
                <a:lnTo>
                  <a:pt x="6906" y="13741"/>
                </a:lnTo>
                <a:close/>
                <a:moveTo>
                  <a:pt x="6228" y="14375"/>
                </a:moveTo>
                <a:lnTo>
                  <a:pt x="6996" y="15148"/>
                </a:lnTo>
                <a:lnTo>
                  <a:pt x="2308" y="20230"/>
                </a:lnTo>
                <a:cubicBezTo>
                  <a:pt x="1995" y="20569"/>
                  <a:pt x="1482" y="20578"/>
                  <a:pt x="1158" y="20252"/>
                </a:cubicBezTo>
                <a:cubicBezTo>
                  <a:pt x="833" y="19925"/>
                  <a:pt x="842" y="19408"/>
                  <a:pt x="1178" y="1909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4" name="Graphique 22"/>
          <p:cNvSpPr/>
          <p:nvPr/>
        </p:nvSpPr>
        <p:spPr>
          <a:xfrm>
            <a:off x="6456040" y="1985789"/>
            <a:ext cx="438151" cy="438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722" y="0"/>
                </a:moveTo>
                <a:cubicBezTo>
                  <a:pt x="18852" y="0"/>
                  <a:pt x="18122" y="603"/>
                  <a:pt x="17911" y="1409"/>
                </a:cubicBezTo>
                <a:lnTo>
                  <a:pt x="6574" y="1409"/>
                </a:lnTo>
                <a:cubicBezTo>
                  <a:pt x="4817" y="1409"/>
                  <a:pt x="3338" y="2628"/>
                  <a:pt x="2931" y="4263"/>
                </a:cubicBezTo>
                <a:cubicBezTo>
                  <a:pt x="2069" y="4430"/>
                  <a:pt x="1409" y="5195"/>
                  <a:pt x="1409" y="6104"/>
                </a:cubicBezTo>
                <a:cubicBezTo>
                  <a:pt x="1409" y="6981"/>
                  <a:pt x="2023" y="7718"/>
                  <a:pt x="2839" y="7922"/>
                </a:cubicBezTo>
                <a:cubicBezTo>
                  <a:pt x="3045" y="9800"/>
                  <a:pt x="4642" y="11270"/>
                  <a:pt x="6574" y="11270"/>
                </a:cubicBezTo>
                <a:lnTo>
                  <a:pt x="15026" y="11270"/>
                </a:lnTo>
                <a:cubicBezTo>
                  <a:pt x="16297" y="11270"/>
                  <a:pt x="17365" y="12102"/>
                  <a:pt x="17719" y="13254"/>
                </a:cubicBezTo>
                <a:cubicBezTo>
                  <a:pt x="16978" y="13505"/>
                  <a:pt x="16435" y="14203"/>
                  <a:pt x="16435" y="15026"/>
                </a:cubicBezTo>
                <a:cubicBezTo>
                  <a:pt x="16435" y="15885"/>
                  <a:pt x="17024" y="16605"/>
                  <a:pt x="17814" y="16827"/>
                </a:cubicBezTo>
                <a:cubicBezTo>
                  <a:pt x="17623" y="18201"/>
                  <a:pt x="16453" y="19252"/>
                  <a:pt x="15026" y="19252"/>
                </a:cubicBezTo>
                <a:lnTo>
                  <a:pt x="3689" y="19252"/>
                </a:lnTo>
                <a:cubicBezTo>
                  <a:pt x="3478" y="18447"/>
                  <a:pt x="2748" y="17843"/>
                  <a:pt x="1878" y="17843"/>
                </a:cubicBezTo>
                <a:cubicBezTo>
                  <a:pt x="846" y="17843"/>
                  <a:pt x="0" y="18689"/>
                  <a:pt x="0" y="19722"/>
                </a:cubicBezTo>
                <a:cubicBezTo>
                  <a:pt x="0" y="20754"/>
                  <a:pt x="846" y="21600"/>
                  <a:pt x="1878" y="21600"/>
                </a:cubicBezTo>
                <a:cubicBezTo>
                  <a:pt x="2748" y="21600"/>
                  <a:pt x="3478" y="20997"/>
                  <a:pt x="3689" y="20191"/>
                </a:cubicBezTo>
                <a:lnTo>
                  <a:pt x="15026" y="20191"/>
                </a:lnTo>
                <a:cubicBezTo>
                  <a:pt x="16958" y="20191"/>
                  <a:pt x="18555" y="18722"/>
                  <a:pt x="18761" y="16844"/>
                </a:cubicBezTo>
                <a:cubicBezTo>
                  <a:pt x="19577" y="16640"/>
                  <a:pt x="20191" y="15903"/>
                  <a:pt x="20191" y="15026"/>
                </a:cubicBezTo>
                <a:cubicBezTo>
                  <a:pt x="20191" y="14116"/>
                  <a:pt x="19531" y="13351"/>
                  <a:pt x="18667" y="13185"/>
                </a:cubicBezTo>
                <a:cubicBezTo>
                  <a:pt x="18262" y="11550"/>
                  <a:pt x="16783" y="10330"/>
                  <a:pt x="15026" y="10330"/>
                </a:cubicBezTo>
                <a:lnTo>
                  <a:pt x="6574" y="10330"/>
                </a:lnTo>
                <a:cubicBezTo>
                  <a:pt x="5147" y="10330"/>
                  <a:pt x="3977" y="9279"/>
                  <a:pt x="3786" y="7906"/>
                </a:cubicBezTo>
                <a:cubicBezTo>
                  <a:pt x="4576" y="7684"/>
                  <a:pt x="5165" y="6963"/>
                  <a:pt x="5165" y="6104"/>
                </a:cubicBezTo>
                <a:cubicBezTo>
                  <a:pt x="5165" y="5281"/>
                  <a:pt x="4622" y="4584"/>
                  <a:pt x="3881" y="4332"/>
                </a:cubicBezTo>
                <a:cubicBezTo>
                  <a:pt x="4235" y="3181"/>
                  <a:pt x="5303" y="2348"/>
                  <a:pt x="6574" y="2348"/>
                </a:cubicBezTo>
                <a:lnTo>
                  <a:pt x="17911" y="2348"/>
                </a:lnTo>
                <a:cubicBezTo>
                  <a:pt x="18122" y="3153"/>
                  <a:pt x="18852" y="3757"/>
                  <a:pt x="19722" y="3757"/>
                </a:cubicBezTo>
                <a:cubicBezTo>
                  <a:pt x="20754" y="3757"/>
                  <a:pt x="21600" y="2911"/>
                  <a:pt x="21600" y="1878"/>
                </a:cubicBezTo>
                <a:cubicBezTo>
                  <a:pt x="21600" y="846"/>
                  <a:pt x="20754" y="0"/>
                  <a:pt x="19722" y="0"/>
                </a:cubicBezTo>
                <a:close/>
                <a:moveTo>
                  <a:pt x="19722" y="939"/>
                </a:moveTo>
                <a:cubicBezTo>
                  <a:pt x="20246" y="939"/>
                  <a:pt x="20661" y="1354"/>
                  <a:pt x="20661" y="1878"/>
                </a:cubicBezTo>
                <a:cubicBezTo>
                  <a:pt x="20661" y="2403"/>
                  <a:pt x="20246" y="2817"/>
                  <a:pt x="19722" y="2817"/>
                </a:cubicBezTo>
                <a:cubicBezTo>
                  <a:pt x="19197" y="2817"/>
                  <a:pt x="18783" y="2403"/>
                  <a:pt x="18783" y="1878"/>
                </a:cubicBezTo>
                <a:cubicBezTo>
                  <a:pt x="18783" y="1354"/>
                  <a:pt x="19197" y="939"/>
                  <a:pt x="19722" y="939"/>
                </a:cubicBezTo>
                <a:close/>
                <a:moveTo>
                  <a:pt x="3287" y="5165"/>
                </a:moveTo>
                <a:cubicBezTo>
                  <a:pt x="3812" y="5165"/>
                  <a:pt x="4226" y="5580"/>
                  <a:pt x="4226" y="6104"/>
                </a:cubicBezTo>
                <a:cubicBezTo>
                  <a:pt x="4226" y="6629"/>
                  <a:pt x="3812" y="7043"/>
                  <a:pt x="3287" y="7043"/>
                </a:cubicBezTo>
                <a:cubicBezTo>
                  <a:pt x="2762" y="7043"/>
                  <a:pt x="2348" y="6629"/>
                  <a:pt x="2348" y="6104"/>
                </a:cubicBezTo>
                <a:cubicBezTo>
                  <a:pt x="2348" y="5580"/>
                  <a:pt x="2762" y="5165"/>
                  <a:pt x="3287" y="5165"/>
                </a:cubicBezTo>
                <a:close/>
                <a:moveTo>
                  <a:pt x="18313" y="14087"/>
                </a:moveTo>
                <a:cubicBezTo>
                  <a:pt x="18838" y="14087"/>
                  <a:pt x="19252" y="14502"/>
                  <a:pt x="19252" y="15026"/>
                </a:cubicBezTo>
                <a:cubicBezTo>
                  <a:pt x="19252" y="15551"/>
                  <a:pt x="18838" y="15965"/>
                  <a:pt x="18313" y="15965"/>
                </a:cubicBezTo>
                <a:cubicBezTo>
                  <a:pt x="17788" y="15965"/>
                  <a:pt x="17374" y="15551"/>
                  <a:pt x="17374" y="15026"/>
                </a:cubicBezTo>
                <a:cubicBezTo>
                  <a:pt x="17374" y="14502"/>
                  <a:pt x="17788" y="14087"/>
                  <a:pt x="18313" y="14087"/>
                </a:cubicBezTo>
                <a:close/>
                <a:moveTo>
                  <a:pt x="1878" y="18783"/>
                </a:moveTo>
                <a:cubicBezTo>
                  <a:pt x="2403" y="18783"/>
                  <a:pt x="2817" y="19197"/>
                  <a:pt x="2817" y="19722"/>
                </a:cubicBezTo>
                <a:cubicBezTo>
                  <a:pt x="2817" y="20246"/>
                  <a:pt x="2403" y="20661"/>
                  <a:pt x="1878" y="20661"/>
                </a:cubicBezTo>
                <a:cubicBezTo>
                  <a:pt x="1354" y="20661"/>
                  <a:pt x="939" y="20246"/>
                  <a:pt x="939" y="19722"/>
                </a:cubicBezTo>
                <a:cubicBezTo>
                  <a:pt x="939" y="19197"/>
                  <a:pt x="1354" y="18783"/>
                  <a:pt x="1878" y="187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5" name="ZoneTexte 1"/>
          <p:cNvSpPr txBox="1"/>
          <p:nvPr/>
        </p:nvSpPr>
        <p:spPr>
          <a:xfrm>
            <a:off x="772433" y="318644"/>
            <a:ext cx="10268948" cy="5904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b="1" sz="32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Structure de la présentation </a:t>
            </a:r>
          </a:p>
          <a:p>
            <a:pPr>
              <a:defRPr sz="2800"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marL="514350" indent="-514350">
              <a:buSzPct val="100000"/>
              <a:buAutoNum type="arabicPeriod" startAt="1"/>
              <a:defRPr sz="32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Préambule : budget des soins de santé</a:t>
            </a:r>
          </a:p>
          <a:p>
            <a:pPr lvl="1" marL="815975" indent="-457200">
              <a:lnSpc>
                <a:spcPct val="90000"/>
              </a:lnSpc>
              <a:spcBef>
                <a:spcPts val="300"/>
              </a:spcBef>
              <a:buClr>
                <a:srgbClr val="69C0BB"/>
              </a:buClr>
              <a:buSzPct val="100000"/>
              <a:buAutoNum type="alphaLcParenR" startAt="1"/>
              <a:defRPr sz="24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Accessibilité aux rendez-vous</a:t>
            </a:r>
          </a:p>
          <a:p>
            <a:pPr lvl="1" marL="815975" indent="-457200">
              <a:lnSpc>
                <a:spcPct val="90000"/>
              </a:lnSpc>
              <a:spcBef>
                <a:spcPts val="300"/>
              </a:spcBef>
              <a:buClr>
                <a:srgbClr val="69C0BB"/>
              </a:buClr>
              <a:buSzPct val="100000"/>
              <a:buAutoNum type="alphaLcParenR" startAt="1"/>
              <a:defRPr sz="24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Accessibilité financière</a:t>
            </a:r>
          </a:p>
          <a:p>
            <a:pPr lvl="1" marL="914400" indent="-457200">
              <a:buSzPct val="100000"/>
              <a:buAutoNum type="alphaLcParenR" startAt="1"/>
              <a:defRPr sz="20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marL="514350" indent="-514350">
              <a:buSzPct val="100000"/>
              <a:buAutoNum type="arabicPeriod" startAt="1"/>
              <a:defRPr sz="32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Agrément et financement des hôpitaux</a:t>
            </a:r>
          </a:p>
          <a:p>
            <a:pPr lvl="1" marL="815975" indent="-457200">
              <a:lnSpc>
                <a:spcPct val="90000"/>
              </a:lnSpc>
              <a:spcBef>
                <a:spcPts val="300"/>
              </a:spcBef>
              <a:buClr>
                <a:srgbClr val="69C0BB"/>
              </a:buClr>
              <a:buSzPct val="100000"/>
              <a:buAutoNum type="alphaLcParenR" startAt="1"/>
              <a:defRPr sz="24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Raréfaction du personnel médical</a:t>
            </a:r>
          </a:p>
          <a:p>
            <a:pPr lvl="1" marL="815975" indent="-457200">
              <a:lnSpc>
                <a:spcPct val="90000"/>
              </a:lnSpc>
              <a:spcBef>
                <a:spcPts val="300"/>
              </a:spcBef>
              <a:buClr>
                <a:srgbClr val="69C0BB"/>
              </a:buClr>
              <a:buSzPct val="100000"/>
              <a:buAutoNum type="alphaLcParenR" startAt="1"/>
              <a:defRPr sz="24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Raréfaction du personnel soignant et de support</a:t>
            </a:r>
          </a:p>
          <a:p>
            <a:pPr lvl="1" marL="815975" indent="-457200">
              <a:lnSpc>
                <a:spcPct val="90000"/>
              </a:lnSpc>
              <a:spcBef>
                <a:spcPts val="300"/>
              </a:spcBef>
              <a:buClr>
                <a:srgbClr val="69C0BB"/>
              </a:buClr>
              <a:buSzPct val="100000"/>
              <a:buAutoNum type="alphaLcParenR" startAt="1"/>
              <a:defRPr sz="24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Raréfaction des ressources financières</a:t>
            </a:r>
          </a:p>
          <a:p>
            <a:pPr lvl="1" marL="971550" indent="-514350">
              <a:buSzPct val="100000"/>
              <a:buAutoNum type="alphaLcParenR" startAt="1"/>
              <a:defRPr sz="20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marL="514350" indent="-514350">
              <a:buSzPct val="100000"/>
              <a:buAutoNum type="arabicPeriod" startAt="1"/>
              <a:defRPr sz="32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Réseaux hospitaliers et groupements d’hôpitaux</a:t>
            </a:r>
          </a:p>
          <a:p>
            <a:pPr marL="514350" indent="-514350">
              <a:buSzPct val="100000"/>
              <a:buAutoNum type="arabicPeriod" startAt="1"/>
              <a:defRPr sz="32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Fusions d’hôpitaux ?</a:t>
            </a:r>
          </a:p>
          <a:p>
            <a:pPr marL="514350" indent="-514350">
              <a:buSzPct val="100000"/>
              <a:buAutoNum type="arabicPeriod" startAt="1"/>
              <a:defRPr sz="32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Conclusions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itre 8"/>
          <p:cNvSpPr txBox="1"/>
          <p:nvPr>
            <p:ph type="title"/>
          </p:nvPr>
        </p:nvSpPr>
        <p:spPr>
          <a:xfrm>
            <a:off x="350520" y="452142"/>
            <a:ext cx="11490960" cy="704855"/>
          </a:xfrm>
          <a:prstGeom prst="rect">
            <a:avLst/>
          </a:prstGeom>
        </p:spPr>
        <p:txBody>
          <a:bodyPr/>
          <a:lstStyle/>
          <a:p>
            <a:pPr/>
            <a:r>
              <a:t>4. Fusions d’hôpitaux ?</a:t>
            </a:r>
          </a:p>
        </p:txBody>
      </p:sp>
      <p:sp>
        <p:nvSpPr>
          <p:cNvPr id="329" name="Espace réservé du texte 9"/>
          <p:cNvSpPr txBox="1"/>
          <p:nvPr>
            <p:ph type="body" idx="1"/>
          </p:nvPr>
        </p:nvSpPr>
        <p:spPr>
          <a:xfrm>
            <a:off x="945731" y="1259632"/>
            <a:ext cx="10510247" cy="5310773"/>
          </a:xfrm>
          <a:prstGeom prst="rect">
            <a:avLst/>
          </a:prstGeom>
        </p:spPr>
        <p:txBody>
          <a:bodyPr/>
          <a:lstStyle/>
          <a:p>
            <a:pPr marL="429768" indent="-429768" defTabSz="859536">
              <a:spcBef>
                <a:spcPts val="900"/>
              </a:spcBef>
              <a:buSzPct val="100000"/>
              <a:buChar char="➢"/>
              <a:defRPr sz="2632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Triple raréfaction des moyens </a:t>
            </a:r>
          </a:p>
          <a:p>
            <a:pPr marL="429768" indent="-429768" defTabSz="859536">
              <a:spcBef>
                <a:spcPts val="900"/>
              </a:spcBef>
              <a:buSzPct val="100000"/>
              <a:buChar char="➢"/>
              <a:defRPr sz="2632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Limite de la logique des groupements (craintes et pertes de revenus)</a:t>
            </a:r>
          </a:p>
          <a:p>
            <a:pPr marL="429768" indent="-429768" defTabSz="859536">
              <a:spcBef>
                <a:spcPts val="900"/>
              </a:spcBef>
              <a:buSzPct val="100000"/>
              <a:buChar char="➢"/>
              <a:defRPr sz="2632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defTabSz="859536">
              <a:spcBef>
                <a:spcPts val="900"/>
              </a:spcBef>
              <a:defRPr sz="2632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➔ </a:t>
            </a:r>
            <a:r>
              <a:t>Le législateur doit nous obliger à fusionner :</a:t>
            </a:r>
          </a:p>
          <a:p>
            <a:pPr marL="429768" indent="-429768" defTabSz="859536">
              <a:spcBef>
                <a:spcPts val="900"/>
              </a:spcBef>
              <a:buSzPct val="100000"/>
              <a:buChar char="➢"/>
              <a:defRPr sz="939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lvl="1" marL="767016" indent="-429768" defTabSz="859536">
              <a:spcBef>
                <a:spcPts val="200"/>
              </a:spcBef>
              <a:buClr>
                <a:srgbClr val="69C0BB"/>
              </a:buClr>
              <a:buAutoNum type="alphaLcParenR" startAt="1"/>
              <a:defRPr sz="2256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Diminution du nombre d’entités juridiques indépendantes</a:t>
            </a:r>
            <a:endParaRPr sz="1879"/>
          </a:p>
          <a:p>
            <a:pPr lvl="1" marL="767016" indent="-429768" defTabSz="859536">
              <a:spcBef>
                <a:spcPts val="200"/>
              </a:spcBef>
              <a:buClr>
                <a:srgbClr val="69C0BB"/>
              </a:buClr>
              <a:buAutoNum type="alphaLcParenR" startAt="1"/>
              <a:defRPr sz="2256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Maintien des sites existant en les spécialisant</a:t>
            </a:r>
            <a:endParaRPr sz="1879"/>
          </a:p>
          <a:p>
            <a:pPr lvl="1" marL="767016" indent="-429768" defTabSz="859536">
              <a:spcBef>
                <a:spcPts val="200"/>
              </a:spcBef>
              <a:buClr>
                <a:srgbClr val="69C0BB"/>
              </a:buClr>
              <a:buAutoNum type="alphaLcParenR" startAt="1"/>
              <a:defRPr sz="2256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Diminution de la tension salariale</a:t>
            </a:r>
            <a:endParaRPr sz="1879"/>
          </a:p>
          <a:p>
            <a:pPr lvl="1" marL="767016" indent="-429768" defTabSz="859536">
              <a:spcBef>
                <a:spcPts val="200"/>
              </a:spcBef>
              <a:buClr>
                <a:srgbClr val="69C0BB"/>
              </a:buClr>
              <a:buAutoNum type="alphaLcParenR" startAt="1"/>
              <a:defRPr sz="2256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Diminution du coût de l’encadrement et des frais de fonctionnement</a:t>
            </a:r>
            <a:endParaRPr sz="1879"/>
          </a:p>
          <a:p>
            <a:pPr lvl="1" marL="767016" indent="-429768" defTabSz="859536">
              <a:spcBef>
                <a:spcPts val="200"/>
              </a:spcBef>
              <a:buClr>
                <a:srgbClr val="69C0BB"/>
              </a:buClr>
              <a:buAutoNum type="alphaLcParenR" startAt="1"/>
              <a:defRPr sz="2256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Période transitoire de financement dégressif</a:t>
            </a:r>
            <a:endParaRPr sz="1879"/>
          </a:p>
          <a:p>
            <a:pPr lvl="1" marL="767016" indent="-429768" defTabSz="859536">
              <a:spcBef>
                <a:spcPts val="200"/>
              </a:spcBef>
              <a:buClr>
                <a:srgbClr val="69C0BB"/>
              </a:buClr>
              <a:buAutoNum type="alphaLcParenR" startAt="1"/>
              <a:defRPr sz="2256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lvl="1" marL="767016" indent="-429768" defTabSz="859536">
              <a:spcBef>
                <a:spcPts val="200"/>
              </a:spcBef>
              <a:buClr>
                <a:srgbClr val="69C0BB"/>
              </a:buClr>
              <a:buAutoNum type="alphaLcParenR" startAt="7"/>
              <a:defRPr sz="2256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lvl="1" marL="0" indent="337248" defTabSz="859536">
              <a:spcBef>
                <a:spcPts val="200"/>
              </a:spcBef>
              <a:buSzTx/>
              <a:buNone/>
              <a:defRPr sz="2256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			</a:t>
            </a:r>
          </a:p>
        </p:txBody>
      </p:sp>
      <p:sp>
        <p:nvSpPr>
          <p:cNvPr id="330" name="Graphique 19"/>
          <p:cNvSpPr/>
          <p:nvPr/>
        </p:nvSpPr>
        <p:spPr>
          <a:xfrm>
            <a:off x="726713" y="1985863"/>
            <a:ext cx="438038" cy="43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0" h="21415" fill="norm" stroke="1" extrusionOk="0">
                <a:moveTo>
                  <a:pt x="12491" y="0"/>
                </a:moveTo>
                <a:cubicBezTo>
                  <a:pt x="12135" y="0"/>
                  <a:pt x="11779" y="135"/>
                  <a:pt x="11510" y="406"/>
                </a:cubicBezTo>
                <a:lnTo>
                  <a:pt x="7808" y="4131"/>
                </a:lnTo>
                <a:cubicBezTo>
                  <a:pt x="7269" y="4673"/>
                  <a:pt x="7269" y="5565"/>
                  <a:pt x="7808" y="6107"/>
                </a:cubicBezTo>
                <a:cubicBezTo>
                  <a:pt x="8231" y="6532"/>
                  <a:pt x="8867" y="6618"/>
                  <a:pt x="9382" y="6374"/>
                </a:cubicBezTo>
                <a:lnTo>
                  <a:pt x="11331" y="8335"/>
                </a:lnTo>
                <a:lnTo>
                  <a:pt x="6239" y="13094"/>
                </a:lnTo>
                <a:cubicBezTo>
                  <a:pt x="6170" y="13052"/>
                  <a:pt x="6089" y="13032"/>
                  <a:pt x="6008" y="13030"/>
                </a:cubicBezTo>
                <a:cubicBezTo>
                  <a:pt x="5850" y="13032"/>
                  <a:pt x="5702" y="13114"/>
                  <a:pt x="5617" y="13249"/>
                </a:cubicBezTo>
                <a:cubicBezTo>
                  <a:pt x="5532" y="13385"/>
                  <a:pt x="5523" y="13554"/>
                  <a:pt x="5592" y="13698"/>
                </a:cubicBezTo>
                <a:lnTo>
                  <a:pt x="549" y="18413"/>
                </a:lnTo>
                <a:cubicBezTo>
                  <a:pt x="-163" y="19077"/>
                  <a:pt x="-185" y="20219"/>
                  <a:pt x="502" y="20909"/>
                </a:cubicBezTo>
                <a:lnTo>
                  <a:pt x="504" y="20909"/>
                </a:lnTo>
                <a:cubicBezTo>
                  <a:pt x="1189" y="21600"/>
                  <a:pt x="2324" y="21580"/>
                  <a:pt x="2984" y="20865"/>
                </a:cubicBezTo>
                <a:lnTo>
                  <a:pt x="7669" y="15788"/>
                </a:lnTo>
                <a:cubicBezTo>
                  <a:pt x="7851" y="15879"/>
                  <a:pt x="8072" y="15837"/>
                  <a:pt x="8209" y="15688"/>
                </a:cubicBezTo>
                <a:cubicBezTo>
                  <a:pt x="8348" y="15537"/>
                  <a:pt x="8374" y="15313"/>
                  <a:pt x="8271" y="15137"/>
                </a:cubicBezTo>
                <a:lnTo>
                  <a:pt x="12997" y="10012"/>
                </a:lnTo>
                <a:lnTo>
                  <a:pt x="14946" y="11973"/>
                </a:lnTo>
                <a:cubicBezTo>
                  <a:pt x="14704" y="12492"/>
                  <a:pt x="14789" y="13132"/>
                  <a:pt x="15212" y="13558"/>
                </a:cubicBezTo>
                <a:cubicBezTo>
                  <a:pt x="15750" y="14100"/>
                  <a:pt x="16636" y="14100"/>
                  <a:pt x="17175" y="13558"/>
                </a:cubicBezTo>
                <a:lnTo>
                  <a:pt x="20876" y="9832"/>
                </a:lnTo>
                <a:cubicBezTo>
                  <a:pt x="21415" y="9290"/>
                  <a:pt x="21415" y="8399"/>
                  <a:pt x="20876" y="7857"/>
                </a:cubicBezTo>
                <a:cubicBezTo>
                  <a:pt x="20607" y="7586"/>
                  <a:pt x="20251" y="7449"/>
                  <a:pt x="19895" y="7449"/>
                </a:cubicBezTo>
                <a:cubicBezTo>
                  <a:pt x="19691" y="7449"/>
                  <a:pt x="19490" y="7500"/>
                  <a:pt x="19302" y="7589"/>
                </a:cubicBezTo>
                <a:lnTo>
                  <a:pt x="13738" y="1990"/>
                </a:lnTo>
                <a:cubicBezTo>
                  <a:pt x="13981" y="1472"/>
                  <a:pt x="13896" y="831"/>
                  <a:pt x="13473" y="406"/>
                </a:cubicBezTo>
                <a:cubicBezTo>
                  <a:pt x="13203" y="135"/>
                  <a:pt x="12847" y="0"/>
                  <a:pt x="12491" y="0"/>
                </a:cubicBezTo>
                <a:close/>
                <a:moveTo>
                  <a:pt x="12491" y="924"/>
                </a:moveTo>
                <a:cubicBezTo>
                  <a:pt x="12609" y="924"/>
                  <a:pt x="12726" y="971"/>
                  <a:pt x="12818" y="1064"/>
                </a:cubicBezTo>
                <a:cubicBezTo>
                  <a:pt x="13003" y="1250"/>
                  <a:pt x="13003" y="1537"/>
                  <a:pt x="12818" y="1723"/>
                </a:cubicBezTo>
                <a:lnTo>
                  <a:pt x="9117" y="5448"/>
                </a:lnTo>
                <a:cubicBezTo>
                  <a:pt x="8932" y="5634"/>
                  <a:pt x="8647" y="5634"/>
                  <a:pt x="8462" y="5448"/>
                </a:cubicBezTo>
                <a:cubicBezTo>
                  <a:pt x="8278" y="5263"/>
                  <a:pt x="8278" y="4975"/>
                  <a:pt x="8462" y="4790"/>
                </a:cubicBezTo>
                <a:lnTo>
                  <a:pt x="12164" y="1064"/>
                </a:lnTo>
                <a:cubicBezTo>
                  <a:pt x="12256" y="971"/>
                  <a:pt x="12374" y="924"/>
                  <a:pt x="12491" y="924"/>
                </a:cubicBezTo>
                <a:close/>
                <a:moveTo>
                  <a:pt x="13146" y="2710"/>
                </a:moveTo>
                <a:lnTo>
                  <a:pt x="14151" y="3722"/>
                </a:lnTo>
                <a:lnTo>
                  <a:pt x="11103" y="6789"/>
                </a:lnTo>
                <a:lnTo>
                  <a:pt x="10098" y="5777"/>
                </a:lnTo>
                <a:close/>
                <a:moveTo>
                  <a:pt x="14805" y="4380"/>
                </a:moveTo>
                <a:lnTo>
                  <a:pt x="16927" y="6516"/>
                </a:lnTo>
                <a:lnTo>
                  <a:pt x="13879" y="9583"/>
                </a:lnTo>
                <a:lnTo>
                  <a:pt x="11757" y="7447"/>
                </a:lnTo>
                <a:close/>
                <a:moveTo>
                  <a:pt x="17581" y="7175"/>
                </a:moveTo>
                <a:lnTo>
                  <a:pt x="18586" y="8186"/>
                </a:lnTo>
                <a:lnTo>
                  <a:pt x="15539" y="11253"/>
                </a:lnTo>
                <a:lnTo>
                  <a:pt x="14534" y="10242"/>
                </a:lnTo>
                <a:close/>
                <a:moveTo>
                  <a:pt x="19895" y="8377"/>
                </a:moveTo>
                <a:cubicBezTo>
                  <a:pt x="20012" y="8377"/>
                  <a:pt x="20130" y="8422"/>
                  <a:pt x="20222" y="8515"/>
                </a:cubicBezTo>
                <a:cubicBezTo>
                  <a:pt x="20406" y="8701"/>
                  <a:pt x="20406" y="8988"/>
                  <a:pt x="20222" y="9174"/>
                </a:cubicBezTo>
                <a:lnTo>
                  <a:pt x="16520" y="12899"/>
                </a:lnTo>
                <a:cubicBezTo>
                  <a:pt x="16336" y="13085"/>
                  <a:pt x="16050" y="13085"/>
                  <a:pt x="15866" y="12899"/>
                </a:cubicBezTo>
                <a:cubicBezTo>
                  <a:pt x="15682" y="12714"/>
                  <a:pt x="15682" y="12426"/>
                  <a:pt x="15866" y="12241"/>
                </a:cubicBezTo>
                <a:lnTo>
                  <a:pt x="19568" y="8515"/>
                </a:lnTo>
                <a:cubicBezTo>
                  <a:pt x="19660" y="8422"/>
                  <a:pt x="19777" y="8377"/>
                  <a:pt x="19895" y="8377"/>
                </a:cubicBezTo>
                <a:close/>
                <a:moveTo>
                  <a:pt x="11942" y="9034"/>
                </a:moveTo>
                <a:lnTo>
                  <a:pt x="12303" y="9398"/>
                </a:lnTo>
                <a:lnTo>
                  <a:pt x="7625" y="14465"/>
                </a:lnTo>
                <a:lnTo>
                  <a:pt x="6906" y="13741"/>
                </a:lnTo>
                <a:close/>
                <a:moveTo>
                  <a:pt x="6228" y="14375"/>
                </a:moveTo>
                <a:lnTo>
                  <a:pt x="6996" y="15148"/>
                </a:lnTo>
                <a:lnTo>
                  <a:pt x="2308" y="20230"/>
                </a:lnTo>
                <a:cubicBezTo>
                  <a:pt x="1995" y="20569"/>
                  <a:pt x="1482" y="20578"/>
                  <a:pt x="1158" y="20252"/>
                </a:cubicBezTo>
                <a:cubicBezTo>
                  <a:pt x="833" y="19925"/>
                  <a:pt x="842" y="19408"/>
                  <a:pt x="1178" y="1909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itre 8"/>
          <p:cNvSpPr txBox="1"/>
          <p:nvPr>
            <p:ph type="title"/>
          </p:nvPr>
        </p:nvSpPr>
        <p:spPr>
          <a:xfrm>
            <a:off x="350520" y="452142"/>
            <a:ext cx="11490960" cy="704855"/>
          </a:xfrm>
          <a:prstGeom prst="rect">
            <a:avLst/>
          </a:prstGeom>
        </p:spPr>
        <p:txBody>
          <a:bodyPr/>
          <a:lstStyle/>
          <a:p>
            <a:pPr/>
            <a:r>
              <a:t>5. Ebauche de conclusions</a:t>
            </a:r>
          </a:p>
        </p:txBody>
      </p:sp>
      <p:sp>
        <p:nvSpPr>
          <p:cNvPr id="333" name="Espace réservé du texte 9"/>
          <p:cNvSpPr txBox="1"/>
          <p:nvPr>
            <p:ph type="body" idx="1"/>
          </p:nvPr>
        </p:nvSpPr>
        <p:spPr>
          <a:xfrm>
            <a:off x="945731" y="1259632"/>
            <a:ext cx="10510247" cy="5310773"/>
          </a:xfrm>
          <a:prstGeom prst="rect">
            <a:avLst/>
          </a:prstGeom>
        </p:spPr>
        <p:txBody>
          <a:bodyPr/>
          <a:lstStyle/>
          <a:p>
            <a:pPr marL="457200" indent="-4572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Soins de santé en Belgique :                                                                                               sommes-nous en route vers un système anglo-saxon ? </a:t>
            </a:r>
          </a:p>
          <a:p>
            <a:pPr marL="457200" indent="-4572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Quatre questions me viennent à l’esprit :</a:t>
            </a:r>
          </a:p>
          <a:p>
            <a:pPr marL="457200" indent="-457200">
              <a:buSzPct val="100000"/>
              <a:buChar char="➢"/>
              <a:defRPr sz="10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Devons-nous maintenir le Numerus Clausus en Belgique ?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Faut-il maintenir le mode de financement actuel ?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Ne faudrait-il pas « favoriser » la pratique hospitalière par rapport à la pratique purement privée ?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Devons-nous continuer à faire de tout partout et ne faut-il pas imposer les fusions ?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6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lvl="1" marL="0" indent="358775">
              <a:spcBef>
                <a:spcPts val="300"/>
              </a:spcBef>
              <a:buSzTx/>
              <a:buNone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			</a:t>
            </a:r>
          </a:p>
        </p:txBody>
      </p:sp>
      <p:sp>
        <p:nvSpPr>
          <p:cNvPr id="334" name="Graphique 19"/>
          <p:cNvSpPr/>
          <p:nvPr/>
        </p:nvSpPr>
        <p:spPr>
          <a:xfrm>
            <a:off x="726713" y="1985863"/>
            <a:ext cx="438038" cy="43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0" h="21415" fill="norm" stroke="1" extrusionOk="0">
                <a:moveTo>
                  <a:pt x="12491" y="0"/>
                </a:moveTo>
                <a:cubicBezTo>
                  <a:pt x="12135" y="0"/>
                  <a:pt x="11779" y="135"/>
                  <a:pt x="11510" y="406"/>
                </a:cubicBezTo>
                <a:lnTo>
                  <a:pt x="7808" y="4131"/>
                </a:lnTo>
                <a:cubicBezTo>
                  <a:pt x="7269" y="4673"/>
                  <a:pt x="7269" y="5565"/>
                  <a:pt x="7808" y="6107"/>
                </a:cubicBezTo>
                <a:cubicBezTo>
                  <a:pt x="8231" y="6532"/>
                  <a:pt x="8867" y="6618"/>
                  <a:pt x="9382" y="6374"/>
                </a:cubicBezTo>
                <a:lnTo>
                  <a:pt x="11331" y="8335"/>
                </a:lnTo>
                <a:lnTo>
                  <a:pt x="6239" y="13094"/>
                </a:lnTo>
                <a:cubicBezTo>
                  <a:pt x="6170" y="13052"/>
                  <a:pt x="6089" y="13032"/>
                  <a:pt x="6008" y="13030"/>
                </a:cubicBezTo>
                <a:cubicBezTo>
                  <a:pt x="5850" y="13032"/>
                  <a:pt x="5702" y="13114"/>
                  <a:pt x="5617" y="13249"/>
                </a:cubicBezTo>
                <a:cubicBezTo>
                  <a:pt x="5532" y="13385"/>
                  <a:pt x="5523" y="13554"/>
                  <a:pt x="5592" y="13698"/>
                </a:cubicBezTo>
                <a:lnTo>
                  <a:pt x="549" y="18413"/>
                </a:lnTo>
                <a:cubicBezTo>
                  <a:pt x="-163" y="19077"/>
                  <a:pt x="-185" y="20219"/>
                  <a:pt x="502" y="20909"/>
                </a:cubicBezTo>
                <a:lnTo>
                  <a:pt x="504" y="20909"/>
                </a:lnTo>
                <a:cubicBezTo>
                  <a:pt x="1189" y="21600"/>
                  <a:pt x="2324" y="21580"/>
                  <a:pt x="2984" y="20865"/>
                </a:cubicBezTo>
                <a:lnTo>
                  <a:pt x="7669" y="15788"/>
                </a:lnTo>
                <a:cubicBezTo>
                  <a:pt x="7851" y="15879"/>
                  <a:pt x="8072" y="15837"/>
                  <a:pt x="8209" y="15688"/>
                </a:cubicBezTo>
                <a:cubicBezTo>
                  <a:pt x="8348" y="15537"/>
                  <a:pt x="8374" y="15313"/>
                  <a:pt x="8271" y="15137"/>
                </a:cubicBezTo>
                <a:lnTo>
                  <a:pt x="12997" y="10012"/>
                </a:lnTo>
                <a:lnTo>
                  <a:pt x="14946" y="11973"/>
                </a:lnTo>
                <a:cubicBezTo>
                  <a:pt x="14704" y="12492"/>
                  <a:pt x="14789" y="13132"/>
                  <a:pt x="15212" y="13558"/>
                </a:cubicBezTo>
                <a:cubicBezTo>
                  <a:pt x="15750" y="14100"/>
                  <a:pt x="16636" y="14100"/>
                  <a:pt x="17175" y="13558"/>
                </a:cubicBezTo>
                <a:lnTo>
                  <a:pt x="20876" y="9832"/>
                </a:lnTo>
                <a:cubicBezTo>
                  <a:pt x="21415" y="9290"/>
                  <a:pt x="21415" y="8399"/>
                  <a:pt x="20876" y="7857"/>
                </a:cubicBezTo>
                <a:cubicBezTo>
                  <a:pt x="20607" y="7586"/>
                  <a:pt x="20251" y="7449"/>
                  <a:pt x="19895" y="7449"/>
                </a:cubicBezTo>
                <a:cubicBezTo>
                  <a:pt x="19691" y="7449"/>
                  <a:pt x="19490" y="7500"/>
                  <a:pt x="19302" y="7589"/>
                </a:cubicBezTo>
                <a:lnTo>
                  <a:pt x="13738" y="1990"/>
                </a:lnTo>
                <a:cubicBezTo>
                  <a:pt x="13981" y="1472"/>
                  <a:pt x="13896" y="831"/>
                  <a:pt x="13473" y="406"/>
                </a:cubicBezTo>
                <a:cubicBezTo>
                  <a:pt x="13203" y="135"/>
                  <a:pt x="12847" y="0"/>
                  <a:pt x="12491" y="0"/>
                </a:cubicBezTo>
                <a:close/>
                <a:moveTo>
                  <a:pt x="12491" y="924"/>
                </a:moveTo>
                <a:cubicBezTo>
                  <a:pt x="12609" y="924"/>
                  <a:pt x="12726" y="971"/>
                  <a:pt x="12818" y="1064"/>
                </a:cubicBezTo>
                <a:cubicBezTo>
                  <a:pt x="13003" y="1250"/>
                  <a:pt x="13003" y="1537"/>
                  <a:pt x="12818" y="1723"/>
                </a:cubicBezTo>
                <a:lnTo>
                  <a:pt x="9117" y="5448"/>
                </a:lnTo>
                <a:cubicBezTo>
                  <a:pt x="8932" y="5634"/>
                  <a:pt x="8647" y="5634"/>
                  <a:pt x="8462" y="5448"/>
                </a:cubicBezTo>
                <a:cubicBezTo>
                  <a:pt x="8278" y="5263"/>
                  <a:pt x="8278" y="4975"/>
                  <a:pt x="8462" y="4790"/>
                </a:cubicBezTo>
                <a:lnTo>
                  <a:pt x="12164" y="1064"/>
                </a:lnTo>
                <a:cubicBezTo>
                  <a:pt x="12256" y="971"/>
                  <a:pt x="12374" y="924"/>
                  <a:pt x="12491" y="924"/>
                </a:cubicBezTo>
                <a:close/>
                <a:moveTo>
                  <a:pt x="13146" y="2710"/>
                </a:moveTo>
                <a:lnTo>
                  <a:pt x="14151" y="3722"/>
                </a:lnTo>
                <a:lnTo>
                  <a:pt x="11103" y="6789"/>
                </a:lnTo>
                <a:lnTo>
                  <a:pt x="10098" y="5777"/>
                </a:lnTo>
                <a:close/>
                <a:moveTo>
                  <a:pt x="14805" y="4380"/>
                </a:moveTo>
                <a:lnTo>
                  <a:pt x="16927" y="6516"/>
                </a:lnTo>
                <a:lnTo>
                  <a:pt x="13879" y="9583"/>
                </a:lnTo>
                <a:lnTo>
                  <a:pt x="11757" y="7447"/>
                </a:lnTo>
                <a:close/>
                <a:moveTo>
                  <a:pt x="17581" y="7175"/>
                </a:moveTo>
                <a:lnTo>
                  <a:pt x="18586" y="8186"/>
                </a:lnTo>
                <a:lnTo>
                  <a:pt x="15539" y="11253"/>
                </a:lnTo>
                <a:lnTo>
                  <a:pt x="14534" y="10242"/>
                </a:lnTo>
                <a:close/>
                <a:moveTo>
                  <a:pt x="19895" y="8377"/>
                </a:moveTo>
                <a:cubicBezTo>
                  <a:pt x="20012" y="8377"/>
                  <a:pt x="20130" y="8422"/>
                  <a:pt x="20222" y="8515"/>
                </a:cubicBezTo>
                <a:cubicBezTo>
                  <a:pt x="20406" y="8701"/>
                  <a:pt x="20406" y="8988"/>
                  <a:pt x="20222" y="9174"/>
                </a:cubicBezTo>
                <a:lnTo>
                  <a:pt x="16520" y="12899"/>
                </a:lnTo>
                <a:cubicBezTo>
                  <a:pt x="16336" y="13085"/>
                  <a:pt x="16050" y="13085"/>
                  <a:pt x="15866" y="12899"/>
                </a:cubicBezTo>
                <a:cubicBezTo>
                  <a:pt x="15682" y="12714"/>
                  <a:pt x="15682" y="12426"/>
                  <a:pt x="15866" y="12241"/>
                </a:cubicBezTo>
                <a:lnTo>
                  <a:pt x="19568" y="8515"/>
                </a:lnTo>
                <a:cubicBezTo>
                  <a:pt x="19660" y="8422"/>
                  <a:pt x="19777" y="8377"/>
                  <a:pt x="19895" y="8377"/>
                </a:cubicBezTo>
                <a:close/>
                <a:moveTo>
                  <a:pt x="11942" y="9034"/>
                </a:moveTo>
                <a:lnTo>
                  <a:pt x="12303" y="9398"/>
                </a:lnTo>
                <a:lnTo>
                  <a:pt x="7625" y="14465"/>
                </a:lnTo>
                <a:lnTo>
                  <a:pt x="6906" y="13741"/>
                </a:lnTo>
                <a:close/>
                <a:moveTo>
                  <a:pt x="6228" y="14375"/>
                </a:moveTo>
                <a:lnTo>
                  <a:pt x="6996" y="15148"/>
                </a:lnTo>
                <a:lnTo>
                  <a:pt x="2308" y="20230"/>
                </a:lnTo>
                <a:cubicBezTo>
                  <a:pt x="1995" y="20569"/>
                  <a:pt x="1482" y="20578"/>
                  <a:pt x="1158" y="20252"/>
                </a:cubicBezTo>
                <a:cubicBezTo>
                  <a:pt x="833" y="19925"/>
                  <a:pt x="842" y="19408"/>
                  <a:pt x="1178" y="1909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itre 8"/>
          <p:cNvSpPr txBox="1"/>
          <p:nvPr>
            <p:ph type="title"/>
          </p:nvPr>
        </p:nvSpPr>
        <p:spPr>
          <a:xfrm>
            <a:off x="350520" y="452142"/>
            <a:ext cx="11490960" cy="704855"/>
          </a:xfrm>
          <a:prstGeom prst="rect">
            <a:avLst/>
          </a:prstGeom>
        </p:spPr>
        <p:txBody>
          <a:bodyPr/>
          <a:lstStyle/>
          <a:p>
            <a:pPr/>
            <a:r>
              <a:t>4. Ebauche de conclusions</a:t>
            </a:r>
          </a:p>
        </p:txBody>
      </p:sp>
      <p:sp>
        <p:nvSpPr>
          <p:cNvPr id="337" name="Espace réservé du texte 9"/>
          <p:cNvSpPr txBox="1"/>
          <p:nvPr>
            <p:ph type="body" sz="half" idx="1"/>
          </p:nvPr>
        </p:nvSpPr>
        <p:spPr>
          <a:xfrm>
            <a:off x="1126600" y="1882630"/>
            <a:ext cx="10510248" cy="3174505"/>
          </a:xfrm>
          <a:prstGeom prst="rect">
            <a:avLst/>
          </a:prstGeom>
        </p:spPr>
        <p:txBody>
          <a:bodyPr/>
          <a:lstStyle/>
          <a:p>
            <a:pPr lvl="1" marL="0" indent="358775">
              <a:spcBef>
                <a:spcPts val="300"/>
              </a:spcBef>
              <a:buSzTx/>
              <a:buNone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lvl="1" marL="0" indent="358775">
              <a:spcBef>
                <a:spcPts val="300"/>
              </a:spcBef>
              <a:buSzTx/>
              <a:buNone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lvl="1" marL="0" indent="358775">
              <a:spcBef>
                <a:spcPts val="300"/>
              </a:spcBef>
              <a:buSzTx/>
              <a:buNone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lvl="1" marL="0" indent="358775" algn="ctr">
              <a:spcBef>
                <a:spcPts val="300"/>
              </a:spcBef>
              <a:buSzTx/>
              <a:buNone/>
              <a:defRPr b="1" sz="32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Je vous remercie pour votre attention !</a:t>
            </a:r>
          </a:p>
        </p:txBody>
      </p:sp>
      <p:sp>
        <p:nvSpPr>
          <p:cNvPr id="338" name="Graphique 19"/>
          <p:cNvSpPr/>
          <p:nvPr/>
        </p:nvSpPr>
        <p:spPr>
          <a:xfrm>
            <a:off x="726713" y="1985863"/>
            <a:ext cx="438038" cy="43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0" h="21415" fill="norm" stroke="1" extrusionOk="0">
                <a:moveTo>
                  <a:pt x="12491" y="0"/>
                </a:moveTo>
                <a:cubicBezTo>
                  <a:pt x="12135" y="0"/>
                  <a:pt x="11779" y="135"/>
                  <a:pt x="11510" y="406"/>
                </a:cubicBezTo>
                <a:lnTo>
                  <a:pt x="7808" y="4131"/>
                </a:lnTo>
                <a:cubicBezTo>
                  <a:pt x="7269" y="4673"/>
                  <a:pt x="7269" y="5565"/>
                  <a:pt x="7808" y="6107"/>
                </a:cubicBezTo>
                <a:cubicBezTo>
                  <a:pt x="8231" y="6532"/>
                  <a:pt x="8867" y="6618"/>
                  <a:pt x="9382" y="6374"/>
                </a:cubicBezTo>
                <a:lnTo>
                  <a:pt x="11331" y="8335"/>
                </a:lnTo>
                <a:lnTo>
                  <a:pt x="6239" y="13094"/>
                </a:lnTo>
                <a:cubicBezTo>
                  <a:pt x="6170" y="13052"/>
                  <a:pt x="6089" y="13032"/>
                  <a:pt x="6008" y="13030"/>
                </a:cubicBezTo>
                <a:cubicBezTo>
                  <a:pt x="5850" y="13032"/>
                  <a:pt x="5702" y="13114"/>
                  <a:pt x="5617" y="13249"/>
                </a:cubicBezTo>
                <a:cubicBezTo>
                  <a:pt x="5532" y="13385"/>
                  <a:pt x="5523" y="13554"/>
                  <a:pt x="5592" y="13698"/>
                </a:cubicBezTo>
                <a:lnTo>
                  <a:pt x="549" y="18413"/>
                </a:lnTo>
                <a:cubicBezTo>
                  <a:pt x="-163" y="19077"/>
                  <a:pt x="-185" y="20219"/>
                  <a:pt x="502" y="20909"/>
                </a:cubicBezTo>
                <a:lnTo>
                  <a:pt x="504" y="20909"/>
                </a:lnTo>
                <a:cubicBezTo>
                  <a:pt x="1189" y="21600"/>
                  <a:pt x="2324" y="21580"/>
                  <a:pt x="2984" y="20865"/>
                </a:cubicBezTo>
                <a:lnTo>
                  <a:pt x="7669" y="15788"/>
                </a:lnTo>
                <a:cubicBezTo>
                  <a:pt x="7851" y="15879"/>
                  <a:pt x="8072" y="15837"/>
                  <a:pt x="8209" y="15688"/>
                </a:cubicBezTo>
                <a:cubicBezTo>
                  <a:pt x="8348" y="15537"/>
                  <a:pt x="8374" y="15313"/>
                  <a:pt x="8271" y="15137"/>
                </a:cubicBezTo>
                <a:lnTo>
                  <a:pt x="12997" y="10012"/>
                </a:lnTo>
                <a:lnTo>
                  <a:pt x="14946" y="11973"/>
                </a:lnTo>
                <a:cubicBezTo>
                  <a:pt x="14704" y="12492"/>
                  <a:pt x="14789" y="13132"/>
                  <a:pt x="15212" y="13558"/>
                </a:cubicBezTo>
                <a:cubicBezTo>
                  <a:pt x="15750" y="14100"/>
                  <a:pt x="16636" y="14100"/>
                  <a:pt x="17175" y="13558"/>
                </a:cubicBezTo>
                <a:lnTo>
                  <a:pt x="20876" y="9832"/>
                </a:lnTo>
                <a:cubicBezTo>
                  <a:pt x="21415" y="9290"/>
                  <a:pt x="21415" y="8399"/>
                  <a:pt x="20876" y="7857"/>
                </a:cubicBezTo>
                <a:cubicBezTo>
                  <a:pt x="20607" y="7586"/>
                  <a:pt x="20251" y="7449"/>
                  <a:pt x="19895" y="7449"/>
                </a:cubicBezTo>
                <a:cubicBezTo>
                  <a:pt x="19691" y="7449"/>
                  <a:pt x="19490" y="7500"/>
                  <a:pt x="19302" y="7589"/>
                </a:cubicBezTo>
                <a:lnTo>
                  <a:pt x="13738" y="1990"/>
                </a:lnTo>
                <a:cubicBezTo>
                  <a:pt x="13981" y="1472"/>
                  <a:pt x="13896" y="831"/>
                  <a:pt x="13473" y="406"/>
                </a:cubicBezTo>
                <a:cubicBezTo>
                  <a:pt x="13203" y="135"/>
                  <a:pt x="12847" y="0"/>
                  <a:pt x="12491" y="0"/>
                </a:cubicBezTo>
                <a:close/>
                <a:moveTo>
                  <a:pt x="12491" y="924"/>
                </a:moveTo>
                <a:cubicBezTo>
                  <a:pt x="12609" y="924"/>
                  <a:pt x="12726" y="971"/>
                  <a:pt x="12818" y="1064"/>
                </a:cubicBezTo>
                <a:cubicBezTo>
                  <a:pt x="13003" y="1250"/>
                  <a:pt x="13003" y="1537"/>
                  <a:pt x="12818" y="1723"/>
                </a:cubicBezTo>
                <a:lnTo>
                  <a:pt x="9117" y="5448"/>
                </a:lnTo>
                <a:cubicBezTo>
                  <a:pt x="8932" y="5634"/>
                  <a:pt x="8647" y="5634"/>
                  <a:pt x="8462" y="5448"/>
                </a:cubicBezTo>
                <a:cubicBezTo>
                  <a:pt x="8278" y="5263"/>
                  <a:pt x="8278" y="4975"/>
                  <a:pt x="8462" y="4790"/>
                </a:cubicBezTo>
                <a:lnTo>
                  <a:pt x="12164" y="1064"/>
                </a:lnTo>
                <a:cubicBezTo>
                  <a:pt x="12256" y="971"/>
                  <a:pt x="12374" y="924"/>
                  <a:pt x="12491" y="924"/>
                </a:cubicBezTo>
                <a:close/>
                <a:moveTo>
                  <a:pt x="13146" y="2710"/>
                </a:moveTo>
                <a:lnTo>
                  <a:pt x="14151" y="3722"/>
                </a:lnTo>
                <a:lnTo>
                  <a:pt x="11103" y="6789"/>
                </a:lnTo>
                <a:lnTo>
                  <a:pt x="10098" y="5777"/>
                </a:lnTo>
                <a:close/>
                <a:moveTo>
                  <a:pt x="14805" y="4380"/>
                </a:moveTo>
                <a:lnTo>
                  <a:pt x="16927" y="6516"/>
                </a:lnTo>
                <a:lnTo>
                  <a:pt x="13879" y="9583"/>
                </a:lnTo>
                <a:lnTo>
                  <a:pt x="11757" y="7447"/>
                </a:lnTo>
                <a:close/>
                <a:moveTo>
                  <a:pt x="17581" y="7175"/>
                </a:moveTo>
                <a:lnTo>
                  <a:pt x="18586" y="8186"/>
                </a:lnTo>
                <a:lnTo>
                  <a:pt x="15539" y="11253"/>
                </a:lnTo>
                <a:lnTo>
                  <a:pt x="14534" y="10242"/>
                </a:lnTo>
                <a:close/>
                <a:moveTo>
                  <a:pt x="19895" y="8377"/>
                </a:moveTo>
                <a:cubicBezTo>
                  <a:pt x="20012" y="8377"/>
                  <a:pt x="20130" y="8422"/>
                  <a:pt x="20222" y="8515"/>
                </a:cubicBezTo>
                <a:cubicBezTo>
                  <a:pt x="20406" y="8701"/>
                  <a:pt x="20406" y="8988"/>
                  <a:pt x="20222" y="9174"/>
                </a:cubicBezTo>
                <a:lnTo>
                  <a:pt x="16520" y="12899"/>
                </a:lnTo>
                <a:cubicBezTo>
                  <a:pt x="16336" y="13085"/>
                  <a:pt x="16050" y="13085"/>
                  <a:pt x="15866" y="12899"/>
                </a:cubicBezTo>
                <a:cubicBezTo>
                  <a:pt x="15682" y="12714"/>
                  <a:pt x="15682" y="12426"/>
                  <a:pt x="15866" y="12241"/>
                </a:cubicBezTo>
                <a:lnTo>
                  <a:pt x="19568" y="8515"/>
                </a:lnTo>
                <a:cubicBezTo>
                  <a:pt x="19660" y="8422"/>
                  <a:pt x="19777" y="8377"/>
                  <a:pt x="19895" y="8377"/>
                </a:cubicBezTo>
                <a:close/>
                <a:moveTo>
                  <a:pt x="11942" y="9034"/>
                </a:moveTo>
                <a:lnTo>
                  <a:pt x="12303" y="9398"/>
                </a:lnTo>
                <a:lnTo>
                  <a:pt x="7625" y="14465"/>
                </a:lnTo>
                <a:lnTo>
                  <a:pt x="6906" y="13741"/>
                </a:lnTo>
                <a:close/>
                <a:moveTo>
                  <a:pt x="6228" y="14375"/>
                </a:moveTo>
                <a:lnTo>
                  <a:pt x="6996" y="15148"/>
                </a:lnTo>
                <a:lnTo>
                  <a:pt x="2308" y="20230"/>
                </a:lnTo>
                <a:cubicBezTo>
                  <a:pt x="1995" y="20569"/>
                  <a:pt x="1482" y="20578"/>
                  <a:pt x="1158" y="20252"/>
                </a:cubicBezTo>
                <a:cubicBezTo>
                  <a:pt x="833" y="19925"/>
                  <a:pt x="842" y="19408"/>
                  <a:pt x="1178" y="1909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re 8"/>
          <p:cNvSpPr txBox="1"/>
          <p:nvPr>
            <p:ph type="title"/>
          </p:nvPr>
        </p:nvSpPr>
        <p:spPr>
          <a:xfrm>
            <a:off x="350520" y="452142"/>
            <a:ext cx="11490960" cy="716827"/>
          </a:xfrm>
          <a:prstGeom prst="rect">
            <a:avLst/>
          </a:prstGeom>
        </p:spPr>
        <p:txBody>
          <a:bodyPr/>
          <a:lstStyle/>
          <a:p>
            <a:pPr defTabSz="649223">
              <a:defRPr sz="2272"/>
            </a:pPr>
            <a:r>
              <a:t>1. Préambule : budget des soins de santé </a:t>
            </a:r>
            <a:br/>
          </a:p>
        </p:txBody>
      </p:sp>
      <p:sp>
        <p:nvSpPr>
          <p:cNvPr id="238" name="Espace réservé du texte 9"/>
          <p:cNvSpPr txBox="1"/>
          <p:nvPr>
            <p:ph type="body" idx="1"/>
          </p:nvPr>
        </p:nvSpPr>
        <p:spPr>
          <a:xfrm>
            <a:off x="955040" y="1169042"/>
            <a:ext cx="10510248" cy="4710898"/>
          </a:xfrm>
          <a:prstGeom prst="rect">
            <a:avLst/>
          </a:prstGeom>
        </p:spPr>
        <p:txBody>
          <a:bodyPr/>
          <a:lstStyle>
            <a:lvl1pPr marL="457200" indent="-4572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lvl1pPr>
          </a:lstStyle>
          <a:p>
            <a:pPr/>
            <a:r>
              <a:t>Le budget 2023 des soins de santé de la Belgique représente  une somme de près de 38 milliards € d’argent public, composée essentiellement de :</a:t>
            </a:r>
          </a:p>
        </p:txBody>
      </p:sp>
      <p:sp>
        <p:nvSpPr>
          <p:cNvPr id="239" name="Graphique 19"/>
          <p:cNvSpPr/>
          <p:nvPr/>
        </p:nvSpPr>
        <p:spPr>
          <a:xfrm>
            <a:off x="726713" y="1985863"/>
            <a:ext cx="438038" cy="43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0" h="21415" fill="norm" stroke="1" extrusionOk="0">
                <a:moveTo>
                  <a:pt x="12491" y="0"/>
                </a:moveTo>
                <a:cubicBezTo>
                  <a:pt x="12135" y="0"/>
                  <a:pt x="11779" y="135"/>
                  <a:pt x="11510" y="406"/>
                </a:cubicBezTo>
                <a:lnTo>
                  <a:pt x="7808" y="4131"/>
                </a:lnTo>
                <a:cubicBezTo>
                  <a:pt x="7269" y="4673"/>
                  <a:pt x="7269" y="5565"/>
                  <a:pt x="7808" y="6107"/>
                </a:cubicBezTo>
                <a:cubicBezTo>
                  <a:pt x="8231" y="6532"/>
                  <a:pt x="8867" y="6618"/>
                  <a:pt x="9382" y="6374"/>
                </a:cubicBezTo>
                <a:lnTo>
                  <a:pt x="11331" y="8335"/>
                </a:lnTo>
                <a:lnTo>
                  <a:pt x="6239" y="13094"/>
                </a:lnTo>
                <a:cubicBezTo>
                  <a:pt x="6170" y="13052"/>
                  <a:pt x="6089" y="13032"/>
                  <a:pt x="6008" y="13030"/>
                </a:cubicBezTo>
                <a:cubicBezTo>
                  <a:pt x="5850" y="13032"/>
                  <a:pt x="5702" y="13114"/>
                  <a:pt x="5617" y="13249"/>
                </a:cubicBezTo>
                <a:cubicBezTo>
                  <a:pt x="5532" y="13385"/>
                  <a:pt x="5523" y="13554"/>
                  <a:pt x="5592" y="13698"/>
                </a:cubicBezTo>
                <a:lnTo>
                  <a:pt x="549" y="18413"/>
                </a:lnTo>
                <a:cubicBezTo>
                  <a:pt x="-163" y="19077"/>
                  <a:pt x="-185" y="20219"/>
                  <a:pt x="502" y="20909"/>
                </a:cubicBezTo>
                <a:lnTo>
                  <a:pt x="504" y="20909"/>
                </a:lnTo>
                <a:cubicBezTo>
                  <a:pt x="1189" y="21600"/>
                  <a:pt x="2324" y="21580"/>
                  <a:pt x="2984" y="20865"/>
                </a:cubicBezTo>
                <a:lnTo>
                  <a:pt x="7669" y="15788"/>
                </a:lnTo>
                <a:cubicBezTo>
                  <a:pt x="7851" y="15879"/>
                  <a:pt x="8072" y="15837"/>
                  <a:pt x="8209" y="15688"/>
                </a:cubicBezTo>
                <a:cubicBezTo>
                  <a:pt x="8348" y="15537"/>
                  <a:pt x="8374" y="15313"/>
                  <a:pt x="8271" y="15137"/>
                </a:cubicBezTo>
                <a:lnTo>
                  <a:pt x="12997" y="10012"/>
                </a:lnTo>
                <a:lnTo>
                  <a:pt x="14946" y="11973"/>
                </a:lnTo>
                <a:cubicBezTo>
                  <a:pt x="14704" y="12492"/>
                  <a:pt x="14789" y="13132"/>
                  <a:pt x="15212" y="13558"/>
                </a:cubicBezTo>
                <a:cubicBezTo>
                  <a:pt x="15750" y="14100"/>
                  <a:pt x="16636" y="14100"/>
                  <a:pt x="17175" y="13558"/>
                </a:cubicBezTo>
                <a:lnTo>
                  <a:pt x="20876" y="9832"/>
                </a:lnTo>
                <a:cubicBezTo>
                  <a:pt x="21415" y="9290"/>
                  <a:pt x="21415" y="8399"/>
                  <a:pt x="20876" y="7857"/>
                </a:cubicBezTo>
                <a:cubicBezTo>
                  <a:pt x="20607" y="7586"/>
                  <a:pt x="20251" y="7449"/>
                  <a:pt x="19895" y="7449"/>
                </a:cubicBezTo>
                <a:cubicBezTo>
                  <a:pt x="19691" y="7449"/>
                  <a:pt x="19490" y="7500"/>
                  <a:pt x="19302" y="7589"/>
                </a:cubicBezTo>
                <a:lnTo>
                  <a:pt x="13738" y="1990"/>
                </a:lnTo>
                <a:cubicBezTo>
                  <a:pt x="13981" y="1472"/>
                  <a:pt x="13896" y="831"/>
                  <a:pt x="13473" y="406"/>
                </a:cubicBezTo>
                <a:cubicBezTo>
                  <a:pt x="13203" y="135"/>
                  <a:pt x="12847" y="0"/>
                  <a:pt x="12491" y="0"/>
                </a:cubicBezTo>
                <a:close/>
                <a:moveTo>
                  <a:pt x="12491" y="924"/>
                </a:moveTo>
                <a:cubicBezTo>
                  <a:pt x="12609" y="924"/>
                  <a:pt x="12726" y="971"/>
                  <a:pt x="12818" y="1064"/>
                </a:cubicBezTo>
                <a:cubicBezTo>
                  <a:pt x="13003" y="1250"/>
                  <a:pt x="13003" y="1537"/>
                  <a:pt x="12818" y="1723"/>
                </a:cubicBezTo>
                <a:lnTo>
                  <a:pt x="9117" y="5448"/>
                </a:lnTo>
                <a:cubicBezTo>
                  <a:pt x="8932" y="5634"/>
                  <a:pt x="8647" y="5634"/>
                  <a:pt x="8462" y="5448"/>
                </a:cubicBezTo>
                <a:cubicBezTo>
                  <a:pt x="8278" y="5263"/>
                  <a:pt x="8278" y="4975"/>
                  <a:pt x="8462" y="4790"/>
                </a:cubicBezTo>
                <a:lnTo>
                  <a:pt x="12164" y="1064"/>
                </a:lnTo>
                <a:cubicBezTo>
                  <a:pt x="12256" y="971"/>
                  <a:pt x="12374" y="924"/>
                  <a:pt x="12491" y="924"/>
                </a:cubicBezTo>
                <a:close/>
                <a:moveTo>
                  <a:pt x="13146" y="2710"/>
                </a:moveTo>
                <a:lnTo>
                  <a:pt x="14151" y="3722"/>
                </a:lnTo>
                <a:lnTo>
                  <a:pt x="11103" y="6789"/>
                </a:lnTo>
                <a:lnTo>
                  <a:pt x="10098" y="5777"/>
                </a:lnTo>
                <a:close/>
                <a:moveTo>
                  <a:pt x="14805" y="4380"/>
                </a:moveTo>
                <a:lnTo>
                  <a:pt x="16927" y="6516"/>
                </a:lnTo>
                <a:lnTo>
                  <a:pt x="13879" y="9583"/>
                </a:lnTo>
                <a:lnTo>
                  <a:pt x="11757" y="7447"/>
                </a:lnTo>
                <a:close/>
                <a:moveTo>
                  <a:pt x="17581" y="7175"/>
                </a:moveTo>
                <a:lnTo>
                  <a:pt x="18586" y="8186"/>
                </a:lnTo>
                <a:lnTo>
                  <a:pt x="15539" y="11253"/>
                </a:lnTo>
                <a:lnTo>
                  <a:pt x="14534" y="10242"/>
                </a:lnTo>
                <a:close/>
                <a:moveTo>
                  <a:pt x="19895" y="8377"/>
                </a:moveTo>
                <a:cubicBezTo>
                  <a:pt x="20012" y="8377"/>
                  <a:pt x="20130" y="8422"/>
                  <a:pt x="20222" y="8515"/>
                </a:cubicBezTo>
                <a:cubicBezTo>
                  <a:pt x="20406" y="8701"/>
                  <a:pt x="20406" y="8988"/>
                  <a:pt x="20222" y="9174"/>
                </a:cubicBezTo>
                <a:lnTo>
                  <a:pt x="16520" y="12899"/>
                </a:lnTo>
                <a:cubicBezTo>
                  <a:pt x="16336" y="13085"/>
                  <a:pt x="16050" y="13085"/>
                  <a:pt x="15866" y="12899"/>
                </a:cubicBezTo>
                <a:cubicBezTo>
                  <a:pt x="15682" y="12714"/>
                  <a:pt x="15682" y="12426"/>
                  <a:pt x="15866" y="12241"/>
                </a:cubicBezTo>
                <a:lnTo>
                  <a:pt x="19568" y="8515"/>
                </a:lnTo>
                <a:cubicBezTo>
                  <a:pt x="19660" y="8422"/>
                  <a:pt x="19777" y="8377"/>
                  <a:pt x="19895" y="8377"/>
                </a:cubicBezTo>
                <a:close/>
                <a:moveTo>
                  <a:pt x="11942" y="9034"/>
                </a:moveTo>
                <a:lnTo>
                  <a:pt x="12303" y="9398"/>
                </a:lnTo>
                <a:lnTo>
                  <a:pt x="7625" y="14465"/>
                </a:lnTo>
                <a:lnTo>
                  <a:pt x="6906" y="13741"/>
                </a:lnTo>
                <a:close/>
                <a:moveTo>
                  <a:pt x="6228" y="14375"/>
                </a:moveTo>
                <a:lnTo>
                  <a:pt x="6996" y="15148"/>
                </a:lnTo>
                <a:lnTo>
                  <a:pt x="2308" y="20230"/>
                </a:lnTo>
                <a:cubicBezTo>
                  <a:pt x="1995" y="20569"/>
                  <a:pt x="1482" y="20578"/>
                  <a:pt x="1158" y="20252"/>
                </a:cubicBezTo>
                <a:cubicBezTo>
                  <a:pt x="833" y="19925"/>
                  <a:pt x="842" y="19408"/>
                  <a:pt x="1178" y="1909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0" name="Graphique 22"/>
          <p:cNvSpPr/>
          <p:nvPr/>
        </p:nvSpPr>
        <p:spPr>
          <a:xfrm>
            <a:off x="6456040" y="1985789"/>
            <a:ext cx="438151" cy="438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722" y="0"/>
                </a:moveTo>
                <a:cubicBezTo>
                  <a:pt x="18852" y="0"/>
                  <a:pt x="18122" y="603"/>
                  <a:pt x="17911" y="1409"/>
                </a:cubicBezTo>
                <a:lnTo>
                  <a:pt x="6574" y="1409"/>
                </a:lnTo>
                <a:cubicBezTo>
                  <a:pt x="4817" y="1409"/>
                  <a:pt x="3338" y="2628"/>
                  <a:pt x="2931" y="4263"/>
                </a:cubicBezTo>
                <a:cubicBezTo>
                  <a:pt x="2069" y="4430"/>
                  <a:pt x="1409" y="5195"/>
                  <a:pt x="1409" y="6104"/>
                </a:cubicBezTo>
                <a:cubicBezTo>
                  <a:pt x="1409" y="6981"/>
                  <a:pt x="2023" y="7718"/>
                  <a:pt x="2839" y="7922"/>
                </a:cubicBezTo>
                <a:cubicBezTo>
                  <a:pt x="3045" y="9800"/>
                  <a:pt x="4642" y="11270"/>
                  <a:pt x="6574" y="11270"/>
                </a:cubicBezTo>
                <a:lnTo>
                  <a:pt x="15026" y="11270"/>
                </a:lnTo>
                <a:cubicBezTo>
                  <a:pt x="16297" y="11270"/>
                  <a:pt x="17365" y="12102"/>
                  <a:pt x="17719" y="13254"/>
                </a:cubicBezTo>
                <a:cubicBezTo>
                  <a:pt x="16978" y="13505"/>
                  <a:pt x="16435" y="14203"/>
                  <a:pt x="16435" y="15026"/>
                </a:cubicBezTo>
                <a:cubicBezTo>
                  <a:pt x="16435" y="15885"/>
                  <a:pt x="17024" y="16605"/>
                  <a:pt x="17814" y="16827"/>
                </a:cubicBezTo>
                <a:cubicBezTo>
                  <a:pt x="17623" y="18201"/>
                  <a:pt x="16453" y="19252"/>
                  <a:pt x="15026" y="19252"/>
                </a:cubicBezTo>
                <a:lnTo>
                  <a:pt x="3689" y="19252"/>
                </a:lnTo>
                <a:cubicBezTo>
                  <a:pt x="3478" y="18447"/>
                  <a:pt x="2748" y="17843"/>
                  <a:pt x="1878" y="17843"/>
                </a:cubicBezTo>
                <a:cubicBezTo>
                  <a:pt x="846" y="17843"/>
                  <a:pt x="0" y="18689"/>
                  <a:pt x="0" y="19722"/>
                </a:cubicBezTo>
                <a:cubicBezTo>
                  <a:pt x="0" y="20754"/>
                  <a:pt x="846" y="21600"/>
                  <a:pt x="1878" y="21600"/>
                </a:cubicBezTo>
                <a:cubicBezTo>
                  <a:pt x="2748" y="21600"/>
                  <a:pt x="3478" y="20997"/>
                  <a:pt x="3689" y="20191"/>
                </a:cubicBezTo>
                <a:lnTo>
                  <a:pt x="15026" y="20191"/>
                </a:lnTo>
                <a:cubicBezTo>
                  <a:pt x="16958" y="20191"/>
                  <a:pt x="18555" y="18722"/>
                  <a:pt x="18761" y="16844"/>
                </a:cubicBezTo>
                <a:cubicBezTo>
                  <a:pt x="19577" y="16640"/>
                  <a:pt x="20191" y="15903"/>
                  <a:pt x="20191" y="15026"/>
                </a:cubicBezTo>
                <a:cubicBezTo>
                  <a:pt x="20191" y="14116"/>
                  <a:pt x="19531" y="13351"/>
                  <a:pt x="18667" y="13185"/>
                </a:cubicBezTo>
                <a:cubicBezTo>
                  <a:pt x="18262" y="11550"/>
                  <a:pt x="16783" y="10330"/>
                  <a:pt x="15026" y="10330"/>
                </a:cubicBezTo>
                <a:lnTo>
                  <a:pt x="6574" y="10330"/>
                </a:lnTo>
                <a:cubicBezTo>
                  <a:pt x="5147" y="10330"/>
                  <a:pt x="3977" y="9279"/>
                  <a:pt x="3786" y="7906"/>
                </a:cubicBezTo>
                <a:cubicBezTo>
                  <a:pt x="4576" y="7684"/>
                  <a:pt x="5165" y="6963"/>
                  <a:pt x="5165" y="6104"/>
                </a:cubicBezTo>
                <a:cubicBezTo>
                  <a:pt x="5165" y="5281"/>
                  <a:pt x="4622" y="4584"/>
                  <a:pt x="3881" y="4332"/>
                </a:cubicBezTo>
                <a:cubicBezTo>
                  <a:pt x="4235" y="3181"/>
                  <a:pt x="5303" y="2348"/>
                  <a:pt x="6574" y="2348"/>
                </a:cubicBezTo>
                <a:lnTo>
                  <a:pt x="17911" y="2348"/>
                </a:lnTo>
                <a:cubicBezTo>
                  <a:pt x="18122" y="3153"/>
                  <a:pt x="18852" y="3757"/>
                  <a:pt x="19722" y="3757"/>
                </a:cubicBezTo>
                <a:cubicBezTo>
                  <a:pt x="20754" y="3757"/>
                  <a:pt x="21600" y="2911"/>
                  <a:pt x="21600" y="1878"/>
                </a:cubicBezTo>
                <a:cubicBezTo>
                  <a:pt x="21600" y="846"/>
                  <a:pt x="20754" y="0"/>
                  <a:pt x="19722" y="0"/>
                </a:cubicBezTo>
                <a:close/>
                <a:moveTo>
                  <a:pt x="19722" y="939"/>
                </a:moveTo>
                <a:cubicBezTo>
                  <a:pt x="20246" y="939"/>
                  <a:pt x="20661" y="1354"/>
                  <a:pt x="20661" y="1878"/>
                </a:cubicBezTo>
                <a:cubicBezTo>
                  <a:pt x="20661" y="2403"/>
                  <a:pt x="20246" y="2817"/>
                  <a:pt x="19722" y="2817"/>
                </a:cubicBezTo>
                <a:cubicBezTo>
                  <a:pt x="19197" y="2817"/>
                  <a:pt x="18783" y="2403"/>
                  <a:pt x="18783" y="1878"/>
                </a:cubicBezTo>
                <a:cubicBezTo>
                  <a:pt x="18783" y="1354"/>
                  <a:pt x="19197" y="939"/>
                  <a:pt x="19722" y="939"/>
                </a:cubicBezTo>
                <a:close/>
                <a:moveTo>
                  <a:pt x="3287" y="5165"/>
                </a:moveTo>
                <a:cubicBezTo>
                  <a:pt x="3812" y="5165"/>
                  <a:pt x="4226" y="5580"/>
                  <a:pt x="4226" y="6104"/>
                </a:cubicBezTo>
                <a:cubicBezTo>
                  <a:pt x="4226" y="6629"/>
                  <a:pt x="3812" y="7043"/>
                  <a:pt x="3287" y="7043"/>
                </a:cubicBezTo>
                <a:cubicBezTo>
                  <a:pt x="2762" y="7043"/>
                  <a:pt x="2348" y="6629"/>
                  <a:pt x="2348" y="6104"/>
                </a:cubicBezTo>
                <a:cubicBezTo>
                  <a:pt x="2348" y="5580"/>
                  <a:pt x="2762" y="5165"/>
                  <a:pt x="3287" y="5165"/>
                </a:cubicBezTo>
                <a:close/>
                <a:moveTo>
                  <a:pt x="18313" y="14087"/>
                </a:moveTo>
                <a:cubicBezTo>
                  <a:pt x="18838" y="14087"/>
                  <a:pt x="19252" y="14502"/>
                  <a:pt x="19252" y="15026"/>
                </a:cubicBezTo>
                <a:cubicBezTo>
                  <a:pt x="19252" y="15551"/>
                  <a:pt x="18838" y="15965"/>
                  <a:pt x="18313" y="15965"/>
                </a:cubicBezTo>
                <a:cubicBezTo>
                  <a:pt x="17788" y="15965"/>
                  <a:pt x="17374" y="15551"/>
                  <a:pt x="17374" y="15026"/>
                </a:cubicBezTo>
                <a:cubicBezTo>
                  <a:pt x="17374" y="14502"/>
                  <a:pt x="17788" y="14087"/>
                  <a:pt x="18313" y="14087"/>
                </a:cubicBezTo>
                <a:close/>
                <a:moveTo>
                  <a:pt x="1878" y="18783"/>
                </a:moveTo>
                <a:cubicBezTo>
                  <a:pt x="2403" y="18783"/>
                  <a:pt x="2817" y="19197"/>
                  <a:pt x="2817" y="19722"/>
                </a:cubicBezTo>
                <a:cubicBezTo>
                  <a:pt x="2817" y="20246"/>
                  <a:pt x="2403" y="20661"/>
                  <a:pt x="1878" y="20661"/>
                </a:cubicBezTo>
                <a:cubicBezTo>
                  <a:pt x="1354" y="20661"/>
                  <a:pt x="939" y="20246"/>
                  <a:pt x="939" y="19722"/>
                </a:cubicBezTo>
                <a:cubicBezTo>
                  <a:pt x="939" y="19197"/>
                  <a:pt x="1354" y="18783"/>
                  <a:pt x="1878" y="187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aphicFrame>
        <p:nvGraphicFramePr>
          <p:cNvPr id="241" name="Tableau 16"/>
          <p:cNvGraphicFramePr/>
          <p:nvPr/>
        </p:nvGraphicFramePr>
        <p:xfrm>
          <a:off x="832206" y="2887037"/>
          <a:ext cx="9246515" cy="2452447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4891692"/>
                <a:gridCol w="2588942"/>
                <a:gridCol w="1765880"/>
              </a:tblGrid>
              <a:tr h="4087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Honoraires médicaux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F7F7F"/>
                      </a:solidFill>
                    </a:lnT>
                    <a:lnB w="12700">
                      <a:solidFill>
                        <a:srgbClr val="7F7F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10,0 milliards €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F7F7F"/>
                      </a:solidFill>
                    </a:lnT>
                    <a:lnB w="12700">
                      <a:solidFill>
                        <a:srgbClr val="7F7F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26 %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F7F7F"/>
                      </a:solidFill>
                    </a:lnT>
                    <a:lnB w="12700">
                      <a:solidFill>
                        <a:srgbClr val="7F7F7F"/>
                      </a:solidFill>
                    </a:lnB>
                    <a:noFill/>
                  </a:tcPr>
                </a:tc>
              </a:tr>
              <a:tr h="4087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Prix journées hôpitaux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F7F7F"/>
                      </a:solidFill>
                    </a:lnT>
                    <a:lnB w="12700">
                      <a:solidFill>
                        <a:srgbClr val="7F7F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24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8,4 milliards €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F7F7F"/>
                      </a:solidFill>
                    </a:lnT>
                    <a:lnB w="12700">
                      <a:solidFill>
                        <a:srgbClr val="7F7F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24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22 %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F7F7F"/>
                      </a:solidFill>
                    </a:lnT>
                    <a:lnB w="12700">
                      <a:solidFill>
                        <a:srgbClr val="7F7F7F"/>
                      </a:solidFill>
                    </a:lnB>
                    <a:noFill/>
                  </a:tcPr>
                </a:tc>
              </a:tr>
              <a:tr h="4087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Fournitures pharmaceutiques et implants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F7F7F"/>
                      </a:solidFill>
                    </a:lnT>
                    <a:lnB w="12700">
                      <a:solidFill>
                        <a:srgbClr val="7F7F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24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7,0 milliards €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F7F7F"/>
                      </a:solidFill>
                    </a:lnT>
                    <a:lnB w="12700">
                      <a:solidFill>
                        <a:srgbClr val="7F7F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24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18 %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F7F7F"/>
                      </a:solidFill>
                    </a:lnT>
                    <a:lnB w="12700">
                      <a:solidFill>
                        <a:srgbClr val="7F7F7F"/>
                      </a:solidFill>
                    </a:lnB>
                    <a:noFill/>
                  </a:tcPr>
                </a:tc>
              </a:tr>
              <a:tr h="4087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Infirmiers à domicile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F7F7F"/>
                      </a:solidFill>
                    </a:lnT>
                    <a:lnB w="12700">
                      <a:solidFill>
                        <a:srgbClr val="7F7F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24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2,1 milliards €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F7F7F"/>
                      </a:solidFill>
                    </a:lnT>
                    <a:lnB w="12700">
                      <a:solidFill>
                        <a:srgbClr val="7F7F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>
                          <a:solidFill>
                            <a:srgbClr val="2672AE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 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F7F7F"/>
                      </a:solidFill>
                    </a:lnT>
                    <a:lnB w="12700">
                      <a:solidFill>
                        <a:srgbClr val="7F7F7F"/>
                      </a:solidFill>
                    </a:lnB>
                    <a:noFill/>
                  </a:tcPr>
                </a:tc>
              </a:tr>
              <a:tr h="4087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Honoraires dentistes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F7F7F"/>
                      </a:solidFill>
                    </a:lnT>
                    <a:lnB w="12700">
                      <a:solidFill>
                        <a:srgbClr val="7F7F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24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1,3 milliard €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F7F7F"/>
                      </a:solidFill>
                    </a:lnT>
                    <a:lnB w="12700">
                      <a:solidFill>
                        <a:srgbClr val="7F7F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>
                          <a:solidFill>
                            <a:srgbClr val="2672AE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 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F7F7F"/>
                      </a:solidFill>
                    </a:lnT>
                    <a:lnB w="12700">
                      <a:solidFill>
                        <a:srgbClr val="7F7F7F"/>
                      </a:solidFill>
                    </a:lnB>
                    <a:noFill/>
                  </a:tcPr>
                </a:tc>
              </a:tr>
              <a:tr h="4087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Kinésithérapeutes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F7F7F"/>
                      </a:solidFill>
                    </a:lnT>
                    <a:lnB w="12700">
                      <a:solidFill>
                        <a:srgbClr val="7F7F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24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1,1 milliard €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F7F7F"/>
                      </a:solidFill>
                    </a:lnT>
                    <a:lnB w="12700">
                      <a:solidFill>
                        <a:srgbClr val="7F7F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>
                          <a:solidFill>
                            <a:srgbClr val="2672AE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 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F7F7F"/>
                      </a:solidFill>
                    </a:lnT>
                    <a:lnB w="12700">
                      <a:solidFill>
                        <a:srgbClr val="7F7F7F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re 8"/>
          <p:cNvSpPr txBox="1"/>
          <p:nvPr>
            <p:ph type="title"/>
          </p:nvPr>
        </p:nvSpPr>
        <p:spPr>
          <a:xfrm>
            <a:off x="350520" y="452142"/>
            <a:ext cx="11490960" cy="716900"/>
          </a:xfrm>
          <a:prstGeom prst="rect">
            <a:avLst/>
          </a:prstGeom>
        </p:spPr>
        <p:txBody>
          <a:bodyPr/>
          <a:lstStyle/>
          <a:p>
            <a:pPr defTabSz="649223">
              <a:defRPr sz="2272"/>
            </a:pPr>
            <a:r>
              <a:t>1. Préambule : budget des soins de santé </a:t>
            </a:r>
            <a:br/>
          </a:p>
        </p:txBody>
      </p:sp>
      <p:sp>
        <p:nvSpPr>
          <p:cNvPr id="244" name="Espace réservé du texte 9"/>
          <p:cNvSpPr txBox="1"/>
          <p:nvPr>
            <p:ph type="body" idx="1"/>
          </p:nvPr>
        </p:nvSpPr>
        <p:spPr>
          <a:xfrm>
            <a:off x="955040" y="1169042"/>
            <a:ext cx="10510248" cy="4710898"/>
          </a:xfrm>
          <a:prstGeom prst="rect">
            <a:avLst/>
          </a:prstGeom>
        </p:spPr>
        <p:txBody>
          <a:bodyPr/>
          <a:lstStyle/>
          <a:p>
            <a:pPr marL="457200" indent="-4572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Le système anglo-saxon se caractérise par :</a:t>
            </a:r>
          </a:p>
          <a:p>
            <a:pPr marL="457200" indent="-457200">
              <a:buSzPct val="100000"/>
              <a:buChar char="➢"/>
              <a:defRPr sz="11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Soit difficulté à prendre un rendez-vous 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Soit difficulté à pouvoir payer les soins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4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marL="457200" indent="-457200">
              <a:buSzPct val="100000"/>
              <a:buChar char="➔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40 % des dentistes sont déconventionnés </a:t>
            </a:r>
          </a:p>
          <a:p>
            <a:pPr marL="457200" indent="-457200">
              <a:buSzPct val="100000"/>
              <a:buChar char="➔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Certains patients BIM ne sont plus pris en charge vu l’interdiction de pouvoir réclamer des suppléments d’honoraires</a:t>
            </a:r>
          </a:p>
        </p:txBody>
      </p:sp>
      <p:sp>
        <p:nvSpPr>
          <p:cNvPr id="245" name="Graphique 19"/>
          <p:cNvSpPr/>
          <p:nvPr/>
        </p:nvSpPr>
        <p:spPr>
          <a:xfrm>
            <a:off x="726713" y="1985863"/>
            <a:ext cx="438038" cy="43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0" h="21415" fill="norm" stroke="1" extrusionOk="0">
                <a:moveTo>
                  <a:pt x="12491" y="0"/>
                </a:moveTo>
                <a:cubicBezTo>
                  <a:pt x="12135" y="0"/>
                  <a:pt x="11779" y="135"/>
                  <a:pt x="11510" y="406"/>
                </a:cubicBezTo>
                <a:lnTo>
                  <a:pt x="7808" y="4131"/>
                </a:lnTo>
                <a:cubicBezTo>
                  <a:pt x="7269" y="4673"/>
                  <a:pt x="7269" y="5565"/>
                  <a:pt x="7808" y="6107"/>
                </a:cubicBezTo>
                <a:cubicBezTo>
                  <a:pt x="8231" y="6532"/>
                  <a:pt x="8867" y="6618"/>
                  <a:pt x="9382" y="6374"/>
                </a:cubicBezTo>
                <a:lnTo>
                  <a:pt x="11331" y="8335"/>
                </a:lnTo>
                <a:lnTo>
                  <a:pt x="6239" y="13094"/>
                </a:lnTo>
                <a:cubicBezTo>
                  <a:pt x="6170" y="13052"/>
                  <a:pt x="6089" y="13032"/>
                  <a:pt x="6008" y="13030"/>
                </a:cubicBezTo>
                <a:cubicBezTo>
                  <a:pt x="5850" y="13032"/>
                  <a:pt x="5702" y="13114"/>
                  <a:pt x="5617" y="13249"/>
                </a:cubicBezTo>
                <a:cubicBezTo>
                  <a:pt x="5532" y="13385"/>
                  <a:pt x="5523" y="13554"/>
                  <a:pt x="5592" y="13698"/>
                </a:cubicBezTo>
                <a:lnTo>
                  <a:pt x="549" y="18413"/>
                </a:lnTo>
                <a:cubicBezTo>
                  <a:pt x="-163" y="19077"/>
                  <a:pt x="-185" y="20219"/>
                  <a:pt x="502" y="20909"/>
                </a:cubicBezTo>
                <a:lnTo>
                  <a:pt x="504" y="20909"/>
                </a:lnTo>
                <a:cubicBezTo>
                  <a:pt x="1189" y="21600"/>
                  <a:pt x="2324" y="21580"/>
                  <a:pt x="2984" y="20865"/>
                </a:cubicBezTo>
                <a:lnTo>
                  <a:pt x="7669" y="15788"/>
                </a:lnTo>
                <a:cubicBezTo>
                  <a:pt x="7851" y="15879"/>
                  <a:pt x="8072" y="15837"/>
                  <a:pt x="8209" y="15688"/>
                </a:cubicBezTo>
                <a:cubicBezTo>
                  <a:pt x="8348" y="15537"/>
                  <a:pt x="8374" y="15313"/>
                  <a:pt x="8271" y="15137"/>
                </a:cubicBezTo>
                <a:lnTo>
                  <a:pt x="12997" y="10012"/>
                </a:lnTo>
                <a:lnTo>
                  <a:pt x="14946" y="11973"/>
                </a:lnTo>
                <a:cubicBezTo>
                  <a:pt x="14704" y="12492"/>
                  <a:pt x="14789" y="13132"/>
                  <a:pt x="15212" y="13558"/>
                </a:cubicBezTo>
                <a:cubicBezTo>
                  <a:pt x="15750" y="14100"/>
                  <a:pt x="16636" y="14100"/>
                  <a:pt x="17175" y="13558"/>
                </a:cubicBezTo>
                <a:lnTo>
                  <a:pt x="20876" y="9832"/>
                </a:lnTo>
                <a:cubicBezTo>
                  <a:pt x="21415" y="9290"/>
                  <a:pt x="21415" y="8399"/>
                  <a:pt x="20876" y="7857"/>
                </a:cubicBezTo>
                <a:cubicBezTo>
                  <a:pt x="20607" y="7586"/>
                  <a:pt x="20251" y="7449"/>
                  <a:pt x="19895" y="7449"/>
                </a:cubicBezTo>
                <a:cubicBezTo>
                  <a:pt x="19691" y="7449"/>
                  <a:pt x="19490" y="7500"/>
                  <a:pt x="19302" y="7589"/>
                </a:cubicBezTo>
                <a:lnTo>
                  <a:pt x="13738" y="1990"/>
                </a:lnTo>
                <a:cubicBezTo>
                  <a:pt x="13981" y="1472"/>
                  <a:pt x="13896" y="831"/>
                  <a:pt x="13473" y="406"/>
                </a:cubicBezTo>
                <a:cubicBezTo>
                  <a:pt x="13203" y="135"/>
                  <a:pt x="12847" y="0"/>
                  <a:pt x="12491" y="0"/>
                </a:cubicBezTo>
                <a:close/>
                <a:moveTo>
                  <a:pt x="12491" y="924"/>
                </a:moveTo>
                <a:cubicBezTo>
                  <a:pt x="12609" y="924"/>
                  <a:pt x="12726" y="971"/>
                  <a:pt x="12818" y="1064"/>
                </a:cubicBezTo>
                <a:cubicBezTo>
                  <a:pt x="13003" y="1250"/>
                  <a:pt x="13003" y="1537"/>
                  <a:pt x="12818" y="1723"/>
                </a:cubicBezTo>
                <a:lnTo>
                  <a:pt x="9117" y="5448"/>
                </a:lnTo>
                <a:cubicBezTo>
                  <a:pt x="8932" y="5634"/>
                  <a:pt x="8647" y="5634"/>
                  <a:pt x="8462" y="5448"/>
                </a:cubicBezTo>
                <a:cubicBezTo>
                  <a:pt x="8278" y="5263"/>
                  <a:pt x="8278" y="4975"/>
                  <a:pt x="8462" y="4790"/>
                </a:cubicBezTo>
                <a:lnTo>
                  <a:pt x="12164" y="1064"/>
                </a:lnTo>
                <a:cubicBezTo>
                  <a:pt x="12256" y="971"/>
                  <a:pt x="12374" y="924"/>
                  <a:pt x="12491" y="924"/>
                </a:cubicBezTo>
                <a:close/>
                <a:moveTo>
                  <a:pt x="13146" y="2710"/>
                </a:moveTo>
                <a:lnTo>
                  <a:pt x="14151" y="3722"/>
                </a:lnTo>
                <a:lnTo>
                  <a:pt x="11103" y="6789"/>
                </a:lnTo>
                <a:lnTo>
                  <a:pt x="10098" y="5777"/>
                </a:lnTo>
                <a:close/>
                <a:moveTo>
                  <a:pt x="14805" y="4380"/>
                </a:moveTo>
                <a:lnTo>
                  <a:pt x="16927" y="6516"/>
                </a:lnTo>
                <a:lnTo>
                  <a:pt x="13879" y="9583"/>
                </a:lnTo>
                <a:lnTo>
                  <a:pt x="11757" y="7447"/>
                </a:lnTo>
                <a:close/>
                <a:moveTo>
                  <a:pt x="17581" y="7175"/>
                </a:moveTo>
                <a:lnTo>
                  <a:pt x="18586" y="8186"/>
                </a:lnTo>
                <a:lnTo>
                  <a:pt x="15539" y="11253"/>
                </a:lnTo>
                <a:lnTo>
                  <a:pt x="14534" y="10242"/>
                </a:lnTo>
                <a:close/>
                <a:moveTo>
                  <a:pt x="19895" y="8377"/>
                </a:moveTo>
                <a:cubicBezTo>
                  <a:pt x="20012" y="8377"/>
                  <a:pt x="20130" y="8422"/>
                  <a:pt x="20222" y="8515"/>
                </a:cubicBezTo>
                <a:cubicBezTo>
                  <a:pt x="20406" y="8701"/>
                  <a:pt x="20406" y="8988"/>
                  <a:pt x="20222" y="9174"/>
                </a:cubicBezTo>
                <a:lnTo>
                  <a:pt x="16520" y="12899"/>
                </a:lnTo>
                <a:cubicBezTo>
                  <a:pt x="16336" y="13085"/>
                  <a:pt x="16050" y="13085"/>
                  <a:pt x="15866" y="12899"/>
                </a:cubicBezTo>
                <a:cubicBezTo>
                  <a:pt x="15682" y="12714"/>
                  <a:pt x="15682" y="12426"/>
                  <a:pt x="15866" y="12241"/>
                </a:cubicBezTo>
                <a:lnTo>
                  <a:pt x="19568" y="8515"/>
                </a:lnTo>
                <a:cubicBezTo>
                  <a:pt x="19660" y="8422"/>
                  <a:pt x="19777" y="8377"/>
                  <a:pt x="19895" y="8377"/>
                </a:cubicBezTo>
                <a:close/>
                <a:moveTo>
                  <a:pt x="11942" y="9034"/>
                </a:moveTo>
                <a:lnTo>
                  <a:pt x="12303" y="9398"/>
                </a:lnTo>
                <a:lnTo>
                  <a:pt x="7625" y="14465"/>
                </a:lnTo>
                <a:lnTo>
                  <a:pt x="6906" y="13741"/>
                </a:lnTo>
                <a:close/>
                <a:moveTo>
                  <a:pt x="6228" y="14375"/>
                </a:moveTo>
                <a:lnTo>
                  <a:pt x="6996" y="15148"/>
                </a:lnTo>
                <a:lnTo>
                  <a:pt x="2308" y="20230"/>
                </a:lnTo>
                <a:cubicBezTo>
                  <a:pt x="1995" y="20569"/>
                  <a:pt x="1482" y="20578"/>
                  <a:pt x="1158" y="20252"/>
                </a:cubicBezTo>
                <a:cubicBezTo>
                  <a:pt x="833" y="19925"/>
                  <a:pt x="842" y="19408"/>
                  <a:pt x="1178" y="1909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6" name="Graphique 22"/>
          <p:cNvSpPr/>
          <p:nvPr/>
        </p:nvSpPr>
        <p:spPr>
          <a:xfrm>
            <a:off x="6456040" y="1985789"/>
            <a:ext cx="438151" cy="438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722" y="0"/>
                </a:moveTo>
                <a:cubicBezTo>
                  <a:pt x="18852" y="0"/>
                  <a:pt x="18122" y="603"/>
                  <a:pt x="17911" y="1409"/>
                </a:cubicBezTo>
                <a:lnTo>
                  <a:pt x="6574" y="1409"/>
                </a:lnTo>
                <a:cubicBezTo>
                  <a:pt x="4817" y="1409"/>
                  <a:pt x="3338" y="2628"/>
                  <a:pt x="2931" y="4263"/>
                </a:cubicBezTo>
                <a:cubicBezTo>
                  <a:pt x="2069" y="4430"/>
                  <a:pt x="1409" y="5195"/>
                  <a:pt x="1409" y="6104"/>
                </a:cubicBezTo>
                <a:cubicBezTo>
                  <a:pt x="1409" y="6981"/>
                  <a:pt x="2023" y="7718"/>
                  <a:pt x="2839" y="7922"/>
                </a:cubicBezTo>
                <a:cubicBezTo>
                  <a:pt x="3045" y="9800"/>
                  <a:pt x="4642" y="11270"/>
                  <a:pt x="6574" y="11270"/>
                </a:cubicBezTo>
                <a:lnTo>
                  <a:pt x="15026" y="11270"/>
                </a:lnTo>
                <a:cubicBezTo>
                  <a:pt x="16297" y="11270"/>
                  <a:pt x="17365" y="12102"/>
                  <a:pt x="17719" y="13254"/>
                </a:cubicBezTo>
                <a:cubicBezTo>
                  <a:pt x="16978" y="13505"/>
                  <a:pt x="16435" y="14203"/>
                  <a:pt x="16435" y="15026"/>
                </a:cubicBezTo>
                <a:cubicBezTo>
                  <a:pt x="16435" y="15885"/>
                  <a:pt x="17024" y="16605"/>
                  <a:pt x="17814" y="16827"/>
                </a:cubicBezTo>
                <a:cubicBezTo>
                  <a:pt x="17623" y="18201"/>
                  <a:pt x="16453" y="19252"/>
                  <a:pt x="15026" y="19252"/>
                </a:cubicBezTo>
                <a:lnTo>
                  <a:pt x="3689" y="19252"/>
                </a:lnTo>
                <a:cubicBezTo>
                  <a:pt x="3478" y="18447"/>
                  <a:pt x="2748" y="17843"/>
                  <a:pt x="1878" y="17843"/>
                </a:cubicBezTo>
                <a:cubicBezTo>
                  <a:pt x="846" y="17843"/>
                  <a:pt x="0" y="18689"/>
                  <a:pt x="0" y="19722"/>
                </a:cubicBezTo>
                <a:cubicBezTo>
                  <a:pt x="0" y="20754"/>
                  <a:pt x="846" y="21600"/>
                  <a:pt x="1878" y="21600"/>
                </a:cubicBezTo>
                <a:cubicBezTo>
                  <a:pt x="2748" y="21600"/>
                  <a:pt x="3478" y="20997"/>
                  <a:pt x="3689" y="20191"/>
                </a:cubicBezTo>
                <a:lnTo>
                  <a:pt x="15026" y="20191"/>
                </a:lnTo>
                <a:cubicBezTo>
                  <a:pt x="16958" y="20191"/>
                  <a:pt x="18555" y="18722"/>
                  <a:pt x="18761" y="16844"/>
                </a:cubicBezTo>
                <a:cubicBezTo>
                  <a:pt x="19577" y="16640"/>
                  <a:pt x="20191" y="15903"/>
                  <a:pt x="20191" y="15026"/>
                </a:cubicBezTo>
                <a:cubicBezTo>
                  <a:pt x="20191" y="14116"/>
                  <a:pt x="19531" y="13351"/>
                  <a:pt x="18667" y="13185"/>
                </a:cubicBezTo>
                <a:cubicBezTo>
                  <a:pt x="18262" y="11550"/>
                  <a:pt x="16783" y="10330"/>
                  <a:pt x="15026" y="10330"/>
                </a:cubicBezTo>
                <a:lnTo>
                  <a:pt x="6574" y="10330"/>
                </a:lnTo>
                <a:cubicBezTo>
                  <a:pt x="5147" y="10330"/>
                  <a:pt x="3977" y="9279"/>
                  <a:pt x="3786" y="7906"/>
                </a:cubicBezTo>
                <a:cubicBezTo>
                  <a:pt x="4576" y="7684"/>
                  <a:pt x="5165" y="6963"/>
                  <a:pt x="5165" y="6104"/>
                </a:cubicBezTo>
                <a:cubicBezTo>
                  <a:pt x="5165" y="5281"/>
                  <a:pt x="4622" y="4584"/>
                  <a:pt x="3881" y="4332"/>
                </a:cubicBezTo>
                <a:cubicBezTo>
                  <a:pt x="4235" y="3181"/>
                  <a:pt x="5303" y="2348"/>
                  <a:pt x="6574" y="2348"/>
                </a:cubicBezTo>
                <a:lnTo>
                  <a:pt x="17911" y="2348"/>
                </a:lnTo>
                <a:cubicBezTo>
                  <a:pt x="18122" y="3153"/>
                  <a:pt x="18852" y="3757"/>
                  <a:pt x="19722" y="3757"/>
                </a:cubicBezTo>
                <a:cubicBezTo>
                  <a:pt x="20754" y="3757"/>
                  <a:pt x="21600" y="2911"/>
                  <a:pt x="21600" y="1878"/>
                </a:cubicBezTo>
                <a:cubicBezTo>
                  <a:pt x="21600" y="846"/>
                  <a:pt x="20754" y="0"/>
                  <a:pt x="19722" y="0"/>
                </a:cubicBezTo>
                <a:close/>
                <a:moveTo>
                  <a:pt x="19722" y="939"/>
                </a:moveTo>
                <a:cubicBezTo>
                  <a:pt x="20246" y="939"/>
                  <a:pt x="20661" y="1354"/>
                  <a:pt x="20661" y="1878"/>
                </a:cubicBezTo>
                <a:cubicBezTo>
                  <a:pt x="20661" y="2403"/>
                  <a:pt x="20246" y="2817"/>
                  <a:pt x="19722" y="2817"/>
                </a:cubicBezTo>
                <a:cubicBezTo>
                  <a:pt x="19197" y="2817"/>
                  <a:pt x="18783" y="2403"/>
                  <a:pt x="18783" y="1878"/>
                </a:cubicBezTo>
                <a:cubicBezTo>
                  <a:pt x="18783" y="1354"/>
                  <a:pt x="19197" y="939"/>
                  <a:pt x="19722" y="939"/>
                </a:cubicBezTo>
                <a:close/>
                <a:moveTo>
                  <a:pt x="3287" y="5165"/>
                </a:moveTo>
                <a:cubicBezTo>
                  <a:pt x="3812" y="5165"/>
                  <a:pt x="4226" y="5580"/>
                  <a:pt x="4226" y="6104"/>
                </a:cubicBezTo>
                <a:cubicBezTo>
                  <a:pt x="4226" y="6629"/>
                  <a:pt x="3812" y="7043"/>
                  <a:pt x="3287" y="7043"/>
                </a:cubicBezTo>
                <a:cubicBezTo>
                  <a:pt x="2762" y="7043"/>
                  <a:pt x="2348" y="6629"/>
                  <a:pt x="2348" y="6104"/>
                </a:cubicBezTo>
                <a:cubicBezTo>
                  <a:pt x="2348" y="5580"/>
                  <a:pt x="2762" y="5165"/>
                  <a:pt x="3287" y="5165"/>
                </a:cubicBezTo>
                <a:close/>
                <a:moveTo>
                  <a:pt x="18313" y="14087"/>
                </a:moveTo>
                <a:cubicBezTo>
                  <a:pt x="18838" y="14087"/>
                  <a:pt x="19252" y="14502"/>
                  <a:pt x="19252" y="15026"/>
                </a:cubicBezTo>
                <a:cubicBezTo>
                  <a:pt x="19252" y="15551"/>
                  <a:pt x="18838" y="15965"/>
                  <a:pt x="18313" y="15965"/>
                </a:cubicBezTo>
                <a:cubicBezTo>
                  <a:pt x="17788" y="15965"/>
                  <a:pt x="17374" y="15551"/>
                  <a:pt x="17374" y="15026"/>
                </a:cubicBezTo>
                <a:cubicBezTo>
                  <a:pt x="17374" y="14502"/>
                  <a:pt x="17788" y="14087"/>
                  <a:pt x="18313" y="14087"/>
                </a:cubicBezTo>
                <a:close/>
                <a:moveTo>
                  <a:pt x="1878" y="18783"/>
                </a:moveTo>
                <a:cubicBezTo>
                  <a:pt x="2403" y="18783"/>
                  <a:pt x="2817" y="19197"/>
                  <a:pt x="2817" y="19722"/>
                </a:cubicBezTo>
                <a:cubicBezTo>
                  <a:pt x="2817" y="20246"/>
                  <a:pt x="2403" y="20661"/>
                  <a:pt x="1878" y="20661"/>
                </a:cubicBezTo>
                <a:cubicBezTo>
                  <a:pt x="1354" y="20661"/>
                  <a:pt x="939" y="20246"/>
                  <a:pt x="939" y="19722"/>
                </a:cubicBezTo>
                <a:cubicBezTo>
                  <a:pt x="939" y="19197"/>
                  <a:pt x="1354" y="18783"/>
                  <a:pt x="1878" y="187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tre 8"/>
          <p:cNvSpPr txBox="1"/>
          <p:nvPr>
            <p:ph type="title"/>
          </p:nvPr>
        </p:nvSpPr>
        <p:spPr>
          <a:xfrm>
            <a:off x="350520" y="497361"/>
            <a:ext cx="11490960" cy="671683"/>
          </a:xfrm>
          <a:prstGeom prst="rect">
            <a:avLst/>
          </a:prstGeom>
        </p:spPr>
        <p:txBody>
          <a:bodyPr/>
          <a:lstStyle/>
          <a:p>
            <a:pPr defTabSz="566927">
              <a:defRPr sz="1984"/>
            </a:pPr>
            <a:r>
              <a:t>2. L’agrément et le financement des hôpitaux</a:t>
            </a:r>
            <a:br/>
          </a:p>
        </p:txBody>
      </p:sp>
      <p:sp>
        <p:nvSpPr>
          <p:cNvPr id="249" name="Espace réservé du texte 9"/>
          <p:cNvSpPr txBox="1"/>
          <p:nvPr>
            <p:ph type="body" idx="1"/>
          </p:nvPr>
        </p:nvSpPr>
        <p:spPr>
          <a:xfrm>
            <a:off x="955040" y="1169042"/>
            <a:ext cx="10510248" cy="5159840"/>
          </a:xfrm>
          <a:prstGeom prst="rect">
            <a:avLst/>
          </a:prstGeom>
        </p:spPr>
        <p:txBody>
          <a:bodyPr/>
          <a:lstStyle/>
          <a:p>
            <a:pPr marL="457200" indent="-4572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Un hôpital est une entreprise et, comme une autre, il peut faire faillite…</a:t>
            </a:r>
          </a:p>
          <a:p>
            <a:pPr>
              <a:defRPr sz="10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marL="457200" indent="-4572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Principales recettes des hôpitaux : exemple CHU de Liège</a:t>
            </a:r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Char char="➢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marL="457200" indent="-4572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Les recettes liées à l’activité représentent 65 % du total !</a:t>
            </a:r>
          </a:p>
        </p:txBody>
      </p:sp>
      <p:sp>
        <p:nvSpPr>
          <p:cNvPr id="250" name="Graphique 19"/>
          <p:cNvSpPr/>
          <p:nvPr/>
        </p:nvSpPr>
        <p:spPr>
          <a:xfrm>
            <a:off x="726713" y="1985863"/>
            <a:ext cx="438038" cy="43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0" h="21415" fill="norm" stroke="1" extrusionOk="0">
                <a:moveTo>
                  <a:pt x="12491" y="0"/>
                </a:moveTo>
                <a:cubicBezTo>
                  <a:pt x="12135" y="0"/>
                  <a:pt x="11779" y="135"/>
                  <a:pt x="11510" y="406"/>
                </a:cubicBezTo>
                <a:lnTo>
                  <a:pt x="7808" y="4131"/>
                </a:lnTo>
                <a:cubicBezTo>
                  <a:pt x="7269" y="4673"/>
                  <a:pt x="7269" y="5565"/>
                  <a:pt x="7808" y="6107"/>
                </a:cubicBezTo>
                <a:cubicBezTo>
                  <a:pt x="8231" y="6532"/>
                  <a:pt x="8867" y="6618"/>
                  <a:pt x="9382" y="6374"/>
                </a:cubicBezTo>
                <a:lnTo>
                  <a:pt x="11331" y="8335"/>
                </a:lnTo>
                <a:lnTo>
                  <a:pt x="6239" y="13094"/>
                </a:lnTo>
                <a:cubicBezTo>
                  <a:pt x="6170" y="13052"/>
                  <a:pt x="6089" y="13032"/>
                  <a:pt x="6008" y="13030"/>
                </a:cubicBezTo>
                <a:cubicBezTo>
                  <a:pt x="5850" y="13032"/>
                  <a:pt x="5702" y="13114"/>
                  <a:pt x="5617" y="13249"/>
                </a:cubicBezTo>
                <a:cubicBezTo>
                  <a:pt x="5532" y="13385"/>
                  <a:pt x="5523" y="13554"/>
                  <a:pt x="5592" y="13698"/>
                </a:cubicBezTo>
                <a:lnTo>
                  <a:pt x="549" y="18413"/>
                </a:lnTo>
                <a:cubicBezTo>
                  <a:pt x="-163" y="19077"/>
                  <a:pt x="-185" y="20219"/>
                  <a:pt x="502" y="20909"/>
                </a:cubicBezTo>
                <a:lnTo>
                  <a:pt x="504" y="20909"/>
                </a:lnTo>
                <a:cubicBezTo>
                  <a:pt x="1189" y="21600"/>
                  <a:pt x="2324" y="21580"/>
                  <a:pt x="2984" y="20865"/>
                </a:cubicBezTo>
                <a:lnTo>
                  <a:pt x="7669" y="15788"/>
                </a:lnTo>
                <a:cubicBezTo>
                  <a:pt x="7851" y="15879"/>
                  <a:pt x="8072" y="15837"/>
                  <a:pt x="8209" y="15688"/>
                </a:cubicBezTo>
                <a:cubicBezTo>
                  <a:pt x="8348" y="15537"/>
                  <a:pt x="8374" y="15313"/>
                  <a:pt x="8271" y="15137"/>
                </a:cubicBezTo>
                <a:lnTo>
                  <a:pt x="12997" y="10012"/>
                </a:lnTo>
                <a:lnTo>
                  <a:pt x="14946" y="11973"/>
                </a:lnTo>
                <a:cubicBezTo>
                  <a:pt x="14704" y="12492"/>
                  <a:pt x="14789" y="13132"/>
                  <a:pt x="15212" y="13558"/>
                </a:cubicBezTo>
                <a:cubicBezTo>
                  <a:pt x="15750" y="14100"/>
                  <a:pt x="16636" y="14100"/>
                  <a:pt x="17175" y="13558"/>
                </a:cubicBezTo>
                <a:lnTo>
                  <a:pt x="20876" y="9832"/>
                </a:lnTo>
                <a:cubicBezTo>
                  <a:pt x="21415" y="9290"/>
                  <a:pt x="21415" y="8399"/>
                  <a:pt x="20876" y="7857"/>
                </a:cubicBezTo>
                <a:cubicBezTo>
                  <a:pt x="20607" y="7586"/>
                  <a:pt x="20251" y="7449"/>
                  <a:pt x="19895" y="7449"/>
                </a:cubicBezTo>
                <a:cubicBezTo>
                  <a:pt x="19691" y="7449"/>
                  <a:pt x="19490" y="7500"/>
                  <a:pt x="19302" y="7589"/>
                </a:cubicBezTo>
                <a:lnTo>
                  <a:pt x="13738" y="1990"/>
                </a:lnTo>
                <a:cubicBezTo>
                  <a:pt x="13981" y="1472"/>
                  <a:pt x="13896" y="831"/>
                  <a:pt x="13473" y="406"/>
                </a:cubicBezTo>
                <a:cubicBezTo>
                  <a:pt x="13203" y="135"/>
                  <a:pt x="12847" y="0"/>
                  <a:pt x="12491" y="0"/>
                </a:cubicBezTo>
                <a:close/>
                <a:moveTo>
                  <a:pt x="12491" y="924"/>
                </a:moveTo>
                <a:cubicBezTo>
                  <a:pt x="12609" y="924"/>
                  <a:pt x="12726" y="971"/>
                  <a:pt x="12818" y="1064"/>
                </a:cubicBezTo>
                <a:cubicBezTo>
                  <a:pt x="13003" y="1250"/>
                  <a:pt x="13003" y="1537"/>
                  <a:pt x="12818" y="1723"/>
                </a:cubicBezTo>
                <a:lnTo>
                  <a:pt x="9117" y="5448"/>
                </a:lnTo>
                <a:cubicBezTo>
                  <a:pt x="8932" y="5634"/>
                  <a:pt x="8647" y="5634"/>
                  <a:pt x="8462" y="5448"/>
                </a:cubicBezTo>
                <a:cubicBezTo>
                  <a:pt x="8278" y="5263"/>
                  <a:pt x="8278" y="4975"/>
                  <a:pt x="8462" y="4790"/>
                </a:cubicBezTo>
                <a:lnTo>
                  <a:pt x="12164" y="1064"/>
                </a:lnTo>
                <a:cubicBezTo>
                  <a:pt x="12256" y="971"/>
                  <a:pt x="12374" y="924"/>
                  <a:pt x="12491" y="924"/>
                </a:cubicBezTo>
                <a:close/>
                <a:moveTo>
                  <a:pt x="13146" y="2710"/>
                </a:moveTo>
                <a:lnTo>
                  <a:pt x="14151" y="3722"/>
                </a:lnTo>
                <a:lnTo>
                  <a:pt x="11103" y="6789"/>
                </a:lnTo>
                <a:lnTo>
                  <a:pt x="10098" y="5777"/>
                </a:lnTo>
                <a:close/>
                <a:moveTo>
                  <a:pt x="14805" y="4380"/>
                </a:moveTo>
                <a:lnTo>
                  <a:pt x="16927" y="6516"/>
                </a:lnTo>
                <a:lnTo>
                  <a:pt x="13879" y="9583"/>
                </a:lnTo>
                <a:lnTo>
                  <a:pt x="11757" y="7447"/>
                </a:lnTo>
                <a:close/>
                <a:moveTo>
                  <a:pt x="17581" y="7175"/>
                </a:moveTo>
                <a:lnTo>
                  <a:pt x="18586" y="8186"/>
                </a:lnTo>
                <a:lnTo>
                  <a:pt x="15539" y="11253"/>
                </a:lnTo>
                <a:lnTo>
                  <a:pt x="14534" y="10242"/>
                </a:lnTo>
                <a:close/>
                <a:moveTo>
                  <a:pt x="19895" y="8377"/>
                </a:moveTo>
                <a:cubicBezTo>
                  <a:pt x="20012" y="8377"/>
                  <a:pt x="20130" y="8422"/>
                  <a:pt x="20222" y="8515"/>
                </a:cubicBezTo>
                <a:cubicBezTo>
                  <a:pt x="20406" y="8701"/>
                  <a:pt x="20406" y="8988"/>
                  <a:pt x="20222" y="9174"/>
                </a:cubicBezTo>
                <a:lnTo>
                  <a:pt x="16520" y="12899"/>
                </a:lnTo>
                <a:cubicBezTo>
                  <a:pt x="16336" y="13085"/>
                  <a:pt x="16050" y="13085"/>
                  <a:pt x="15866" y="12899"/>
                </a:cubicBezTo>
                <a:cubicBezTo>
                  <a:pt x="15682" y="12714"/>
                  <a:pt x="15682" y="12426"/>
                  <a:pt x="15866" y="12241"/>
                </a:cubicBezTo>
                <a:lnTo>
                  <a:pt x="19568" y="8515"/>
                </a:lnTo>
                <a:cubicBezTo>
                  <a:pt x="19660" y="8422"/>
                  <a:pt x="19777" y="8377"/>
                  <a:pt x="19895" y="8377"/>
                </a:cubicBezTo>
                <a:close/>
                <a:moveTo>
                  <a:pt x="11942" y="9034"/>
                </a:moveTo>
                <a:lnTo>
                  <a:pt x="12303" y="9398"/>
                </a:lnTo>
                <a:lnTo>
                  <a:pt x="7625" y="14465"/>
                </a:lnTo>
                <a:lnTo>
                  <a:pt x="6906" y="13741"/>
                </a:lnTo>
                <a:close/>
                <a:moveTo>
                  <a:pt x="6228" y="14375"/>
                </a:moveTo>
                <a:lnTo>
                  <a:pt x="6996" y="15148"/>
                </a:lnTo>
                <a:lnTo>
                  <a:pt x="2308" y="20230"/>
                </a:lnTo>
                <a:cubicBezTo>
                  <a:pt x="1995" y="20569"/>
                  <a:pt x="1482" y="20578"/>
                  <a:pt x="1158" y="20252"/>
                </a:cubicBezTo>
                <a:cubicBezTo>
                  <a:pt x="833" y="19925"/>
                  <a:pt x="842" y="19408"/>
                  <a:pt x="1178" y="1909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aphicFrame>
        <p:nvGraphicFramePr>
          <p:cNvPr id="251" name="Tableau 2"/>
          <p:cNvGraphicFramePr/>
          <p:nvPr/>
        </p:nvGraphicFramePr>
        <p:xfrm>
          <a:off x="1057745" y="3773280"/>
          <a:ext cx="9334501" cy="26289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175500"/>
                <a:gridCol w="1079500"/>
                <a:gridCol w="1079500"/>
              </a:tblGrid>
              <a:tr h="4419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TOTAL (en millions €)</a:t>
                      </a:r>
                    </a:p>
                  </a:txBody>
                  <a:tcPr marL="7620" marR="7620" marT="7620" marB="76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860</a:t>
                      </a:r>
                    </a:p>
                  </a:txBody>
                  <a:tcPr marL="7620" marR="7620" marT="7620" marB="76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100 %</a:t>
                      </a:r>
                    </a:p>
                  </a:txBody>
                  <a:tcPr marL="7620" marR="7620" marT="7620" marB="76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>
                        <a:defRPr sz="1800"/>
                      </a:pPr>
                    </a:p>
                  </a:txBody>
                  <a:tcPr marL="7620" marR="7620" marT="7620" marB="762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</a:p>
                  </a:txBody>
                  <a:tcPr marL="7620" marR="7620" marT="7620" marB="762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</a:p>
                  </a:txBody>
                  <a:tcPr marL="7620" marR="7620" marT="7620" marB="762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8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Budget des moyens financiers (patients hospitalisés)</a:t>
                      </a:r>
                    </a:p>
                  </a:txBody>
                  <a:tcPr marL="7620" marR="7620" marT="7620" marB="76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262</a:t>
                      </a:r>
                    </a:p>
                  </a:txBody>
                  <a:tcPr marL="7620" marR="7620" marT="7620" marB="76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30 %</a:t>
                      </a:r>
                    </a:p>
                  </a:txBody>
                  <a:tcPr marL="7620" marR="7620" marT="7620" marB="76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8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Honoraires générés par l'activité</a:t>
                      </a:r>
                    </a:p>
                  </a:txBody>
                  <a:tcPr marL="7620" marR="7620" marT="7620" marB="76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299</a:t>
                      </a:r>
                    </a:p>
                  </a:txBody>
                  <a:tcPr marL="7620" marR="7620" marT="7620" marB="76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35 %</a:t>
                      </a:r>
                    </a:p>
                  </a:txBody>
                  <a:tcPr marL="7620" marR="7620" marT="7620" marB="76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8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Produits pharmaceutiques et implants</a:t>
                      </a:r>
                    </a:p>
                  </a:txBody>
                  <a:tcPr marL="7620" marR="7620" marT="7620" marB="76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179</a:t>
                      </a:r>
                    </a:p>
                  </a:txBody>
                  <a:tcPr marL="7620" marR="7620" marT="7620" marB="76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21 %</a:t>
                      </a:r>
                    </a:p>
                  </a:txBody>
                  <a:tcPr marL="7620" marR="7620" marT="7620" marB="76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8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Autres recettes (récupérations de frais, conventions, …)</a:t>
                      </a:r>
                    </a:p>
                  </a:txBody>
                  <a:tcPr marL="7620" marR="7620" marT="7620" marB="76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120</a:t>
                      </a:r>
                    </a:p>
                  </a:txBody>
                  <a:tcPr marL="7620" marR="7620" marT="7620" marB="76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>
                          <a:solidFill>
                            <a:srgbClr val="2672AE"/>
                          </a:solidFill>
                          <a:latin typeface="Trade Gothic Next Cond"/>
                          <a:ea typeface="Trade Gothic Next Cond"/>
                          <a:cs typeface="Trade Gothic Next Cond"/>
                          <a:sym typeface="Trade Gothic Next Cond"/>
                        </a:rPr>
                        <a:t>14 %</a:t>
                      </a:r>
                    </a:p>
                  </a:txBody>
                  <a:tcPr marL="7620" marR="7620" marT="7620" marB="76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re 8"/>
          <p:cNvSpPr txBox="1"/>
          <p:nvPr>
            <p:ph type="title"/>
          </p:nvPr>
        </p:nvSpPr>
        <p:spPr>
          <a:xfrm>
            <a:off x="350520" y="452143"/>
            <a:ext cx="11490960" cy="716901"/>
          </a:xfrm>
          <a:prstGeom prst="rect">
            <a:avLst/>
          </a:prstGeom>
        </p:spPr>
        <p:txBody>
          <a:bodyPr/>
          <a:lstStyle/>
          <a:p>
            <a:pPr defTabSz="649223">
              <a:defRPr sz="2272"/>
            </a:pPr>
            <a:r>
              <a:t>2. L’agrément et le financement des hôpitaux</a:t>
            </a:r>
            <a:br/>
          </a:p>
        </p:txBody>
      </p:sp>
      <p:sp>
        <p:nvSpPr>
          <p:cNvPr id="254" name="Espace réservé du texte 9"/>
          <p:cNvSpPr txBox="1"/>
          <p:nvPr>
            <p:ph type="body" idx="1"/>
          </p:nvPr>
        </p:nvSpPr>
        <p:spPr>
          <a:xfrm>
            <a:off x="955040" y="1169042"/>
            <a:ext cx="10510248" cy="4710898"/>
          </a:xfrm>
          <a:prstGeom prst="rect">
            <a:avLst/>
          </a:prstGeom>
        </p:spPr>
        <p:txBody>
          <a:bodyPr/>
          <a:lstStyle/>
          <a:p>
            <a:pPr marL="457200" indent="-4572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Le financement actuel des hôpitaux incite à :</a:t>
            </a:r>
          </a:p>
          <a:p>
            <a:pPr marL="457200" indent="-457200">
              <a:buSzPct val="100000"/>
              <a:buChar char="➢"/>
              <a:defRPr sz="10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Générer le plus d’activité possible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2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Raccourcir les durées de séjours des patients hospitalisés</a:t>
            </a:r>
            <a:endParaRPr sz="2000"/>
          </a:p>
          <a:p>
            <a:pPr lvl="3" marL="968375" indent="-342900">
              <a:spcBef>
                <a:spcPts val="500"/>
              </a:spcBef>
              <a:buClr>
                <a:schemeClr val="accent5"/>
              </a:buClr>
              <a:buChar char="➔"/>
              <a:defRPr sz="20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Enveloppe fermée et donc concurrence effrénée entre les hôpitaux !</a:t>
            </a:r>
            <a:endParaRPr sz="1600"/>
          </a:p>
          <a:p>
            <a:pPr lvl="3" marL="968375" indent="-342900">
              <a:spcBef>
                <a:spcPts val="500"/>
              </a:spcBef>
              <a:buClr>
                <a:schemeClr val="accent5"/>
              </a:buClr>
              <a:buChar char="➔"/>
              <a:defRPr sz="20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2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Être tentés de facturer des suppléments non remboursés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2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marL="457200" indent="-4572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Privés ou publics, les hôpitaux bénéficient du même financement public.</a:t>
            </a:r>
          </a:p>
        </p:txBody>
      </p:sp>
      <p:sp>
        <p:nvSpPr>
          <p:cNvPr id="255" name="Graphique 19"/>
          <p:cNvSpPr/>
          <p:nvPr/>
        </p:nvSpPr>
        <p:spPr>
          <a:xfrm>
            <a:off x="726713" y="1985863"/>
            <a:ext cx="438038" cy="43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0" h="21415" fill="norm" stroke="1" extrusionOk="0">
                <a:moveTo>
                  <a:pt x="12491" y="0"/>
                </a:moveTo>
                <a:cubicBezTo>
                  <a:pt x="12135" y="0"/>
                  <a:pt x="11779" y="135"/>
                  <a:pt x="11510" y="406"/>
                </a:cubicBezTo>
                <a:lnTo>
                  <a:pt x="7808" y="4131"/>
                </a:lnTo>
                <a:cubicBezTo>
                  <a:pt x="7269" y="4673"/>
                  <a:pt x="7269" y="5565"/>
                  <a:pt x="7808" y="6107"/>
                </a:cubicBezTo>
                <a:cubicBezTo>
                  <a:pt x="8231" y="6532"/>
                  <a:pt x="8867" y="6618"/>
                  <a:pt x="9382" y="6374"/>
                </a:cubicBezTo>
                <a:lnTo>
                  <a:pt x="11331" y="8335"/>
                </a:lnTo>
                <a:lnTo>
                  <a:pt x="6239" y="13094"/>
                </a:lnTo>
                <a:cubicBezTo>
                  <a:pt x="6170" y="13052"/>
                  <a:pt x="6089" y="13032"/>
                  <a:pt x="6008" y="13030"/>
                </a:cubicBezTo>
                <a:cubicBezTo>
                  <a:pt x="5850" y="13032"/>
                  <a:pt x="5702" y="13114"/>
                  <a:pt x="5617" y="13249"/>
                </a:cubicBezTo>
                <a:cubicBezTo>
                  <a:pt x="5532" y="13385"/>
                  <a:pt x="5523" y="13554"/>
                  <a:pt x="5592" y="13698"/>
                </a:cubicBezTo>
                <a:lnTo>
                  <a:pt x="549" y="18413"/>
                </a:lnTo>
                <a:cubicBezTo>
                  <a:pt x="-163" y="19077"/>
                  <a:pt x="-185" y="20219"/>
                  <a:pt x="502" y="20909"/>
                </a:cubicBezTo>
                <a:lnTo>
                  <a:pt x="504" y="20909"/>
                </a:lnTo>
                <a:cubicBezTo>
                  <a:pt x="1189" y="21600"/>
                  <a:pt x="2324" y="21580"/>
                  <a:pt x="2984" y="20865"/>
                </a:cubicBezTo>
                <a:lnTo>
                  <a:pt x="7669" y="15788"/>
                </a:lnTo>
                <a:cubicBezTo>
                  <a:pt x="7851" y="15879"/>
                  <a:pt x="8072" y="15837"/>
                  <a:pt x="8209" y="15688"/>
                </a:cubicBezTo>
                <a:cubicBezTo>
                  <a:pt x="8348" y="15537"/>
                  <a:pt x="8374" y="15313"/>
                  <a:pt x="8271" y="15137"/>
                </a:cubicBezTo>
                <a:lnTo>
                  <a:pt x="12997" y="10012"/>
                </a:lnTo>
                <a:lnTo>
                  <a:pt x="14946" y="11973"/>
                </a:lnTo>
                <a:cubicBezTo>
                  <a:pt x="14704" y="12492"/>
                  <a:pt x="14789" y="13132"/>
                  <a:pt x="15212" y="13558"/>
                </a:cubicBezTo>
                <a:cubicBezTo>
                  <a:pt x="15750" y="14100"/>
                  <a:pt x="16636" y="14100"/>
                  <a:pt x="17175" y="13558"/>
                </a:cubicBezTo>
                <a:lnTo>
                  <a:pt x="20876" y="9832"/>
                </a:lnTo>
                <a:cubicBezTo>
                  <a:pt x="21415" y="9290"/>
                  <a:pt x="21415" y="8399"/>
                  <a:pt x="20876" y="7857"/>
                </a:cubicBezTo>
                <a:cubicBezTo>
                  <a:pt x="20607" y="7586"/>
                  <a:pt x="20251" y="7449"/>
                  <a:pt x="19895" y="7449"/>
                </a:cubicBezTo>
                <a:cubicBezTo>
                  <a:pt x="19691" y="7449"/>
                  <a:pt x="19490" y="7500"/>
                  <a:pt x="19302" y="7589"/>
                </a:cubicBezTo>
                <a:lnTo>
                  <a:pt x="13738" y="1990"/>
                </a:lnTo>
                <a:cubicBezTo>
                  <a:pt x="13981" y="1472"/>
                  <a:pt x="13896" y="831"/>
                  <a:pt x="13473" y="406"/>
                </a:cubicBezTo>
                <a:cubicBezTo>
                  <a:pt x="13203" y="135"/>
                  <a:pt x="12847" y="0"/>
                  <a:pt x="12491" y="0"/>
                </a:cubicBezTo>
                <a:close/>
                <a:moveTo>
                  <a:pt x="12491" y="924"/>
                </a:moveTo>
                <a:cubicBezTo>
                  <a:pt x="12609" y="924"/>
                  <a:pt x="12726" y="971"/>
                  <a:pt x="12818" y="1064"/>
                </a:cubicBezTo>
                <a:cubicBezTo>
                  <a:pt x="13003" y="1250"/>
                  <a:pt x="13003" y="1537"/>
                  <a:pt x="12818" y="1723"/>
                </a:cubicBezTo>
                <a:lnTo>
                  <a:pt x="9117" y="5448"/>
                </a:lnTo>
                <a:cubicBezTo>
                  <a:pt x="8932" y="5634"/>
                  <a:pt x="8647" y="5634"/>
                  <a:pt x="8462" y="5448"/>
                </a:cubicBezTo>
                <a:cubicBezTo>
                  <a:pt x="8278" y="5263"/>
                  <a:pt x="8278" y="4975"/>
                  <a:pt x="8462" y="4790"/>
                </a:cubicBezTo>
                <a:lnTo>
                  <a:pt x="12164" y="1064"/>
                </a:lnTo>
                <a:cubicBezTo>
                  <a:pt x="12256" y="971"/>
                  <a:pt x="12374" y="924"/>
                  <a:pt x="12491" y="924"/>
                </a:cubicBezTo>
                <a:close/>
                <a:moveTo>
                  <a:pt x="13146" y="2710"/>
                </a:moveTo>
                <a:lnTo>
                  <a:pt x="14151" y="3722"/>
                </a:lnTo>
                <a:lnTo>
                  <a:pt x="11103" y="6789"/>
                </a:lnTo>
                <a:lnTo>
                  <a:pt x="10098" y="5777"/>
                </a:lnTo>
                <a:close/>
                <a:moveTo>
                  <a:pt x="14805" y="4380"/>
                </a:moveTo>
                <a:lnTo>
                  <a:pt x="16927" y="6516"/>
                </a:lnTo>
                <a:lnTo>
                  <a:pt x="13879" y="9583"/>
                </a:lnTo>
                <a:lnTo>
                  <a:pt x="11757" y="7447"/>
                </a:lnTo>
                <a:close/>
                <a:moveTo>
                  <a:pt x="17581" y="7175"/>
                </a:moveTo>
                <a:lnTo>
                  <a:pt x="18586" y="8186"/>
                </a:lnTo>
                <a:lnTo>
                  <a:pt x="15539" y="11253"/>
                </a:lnTo>
                <a:lnTo>
                  <a:pt x="14534" y="10242"/>
                </a:lnTo>
                <a:close/>
                <a:moveTo>
                  <a:pt x="19895" y="8377"/>
                </a:moveTo>
                <a:cubicBezTo>
                  <a:pt x="20012" y="8377"/>
                  <a:pt x="20130" y="8422"/>
                  <a:pt x="20222" y="8515"/>
                </a:cubicBezTo>
                <a:cubicBezTo>
                  <a:pt x="20406" y="8701"/>
                  <a:pt x="20406" y="8988"/>
                  <a:pt x="20222" y="9174"/>
                </a:cubicBezTo>
                <a:lnTo>
                  <a:pt x="16520" y="12899"/>
                </a:lnTo>
                <a:cubicBezTo>
                  <a:pt x="16336" y="13085"/>
                  <a:pt x="16050" y="13085"/>
                  <a:pt x="15866" y="12899"/>
                </a:cubicBezTo>
                <a:cubicBezTo>
                  <a:pt x="15682" y="12714"/>
                  <a:pt x="15682" y="12426"/>
                  <a:pt x="15866" y="12241"/>
                </a:cubicBezTo>
                <a:lnTo>
                  <a:pt x="19568" y="8515"/>
                </a:lnTo>
                <a:cubicBezTo>
                  <a:pt x="19660" y="8422"/>
                  <a:pt x="19777" y="8377"/>
                  <a:pt x="19895" y="8377"/>
                </a:cubicBezTo>
                <a:close/>
                <a:moveTo>
                  <a:pt x="11942" y="9034"/>
                </a:moveTo>
                <a:lnTo>
                  <a:pt x="12303" y="9398"/>
                </a:lnTo>
                <a:lnTo>
                  <a:pt x="7625" y="14465"/>
                </a:lnTo>
                <a:lnTo>
                  <a:pt x="6906" y="13741"/>
                </a:lnTo>
                <a:close/>
                <a:moveTo>
                  <a:pt x="6228" y="14375"/>
                </a:moveTo>
                <a:lnTo>
                  <a:pt x="6996" y="15148"/>
                </a:lnTo>
                <a:lnTo>
                  <a:pt x="2308" y="20230"/>
                </a:lnTo>
                <a:cubicBezTo>
                  <a:pt x="1995" y="20569"/>
                  <a:pt x="1482" y="20578"/>
                  <a:pt x="1158" y="20252"/>
                </a:cubicBezTo>
                <a:cubicBezTo>
                  <a:pt x="833" y="19925"/>
                  <a:pt x="842" y="19408"/>
                  <a:pt x="1178" y="1909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re 8"/>
          <p:cNvSpPr txBox="1"/>
          <p:nvPr>
            <p:ph type="title"/>
          </p:nvPr>
        </p:nvSpPr>
        <p:spPr>
          <a:xfrm>
            <a:off x="350520" y="452142"/>
            <a:ext cx="11490960" cy="716900"/>
          </a:xfrm>
          <a:prstGeom prst="rect">
            <a:avLst/>
          </a:prstGeom>
        </p:spPr>
        <p:txBody>
          <a:bodyPr/>
          <a:lstStyle/>
          <a:p>
            <a:pPr defTabSz="649223">
              <a:defRPr sz="2272"/>
            </a:pPr>
            <a:r>
              <a:t>2. L’agrément et le financement des hôpitaux</a:t>
            </a:r>
            <a:br/>
          </a:p>
        </p:txBody>
      </p:sp>
      <p:sp>
        <p:nvSpPr>
          <p:cNvPr id="258" name="Espace réservé du texte 9"/>
          <p:cNvSpPr txBox="1"/>
          <p:nvPr>
            <p:ph type="body" idx="1"/>
          </p:nvPr>
        </p:nvSpPr>
        <p:spPr>
          <a:xfrm>
            <a:off x="955040" y="1169042"/>
            <a:ext cx="10510248" cy="4710898"/>
          </a:xfrm>
          <a:prstGeom prst="rect">
            <a:avLst/>
          </a:prstGeom>
        </p:spPr>
        <p:txBody>
          <a:bodyPr/>
          <a:lstStyle/>
          <a:p>
            <a:pPr marL="457200" indent="-4572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Raréfaction du personnel médical :</a:t>
            </a:r>
          </a:p>
          <a:p>
            <a:pPr marL="457200" indent="-457200">
              <a:buSzPct val="100000"/>
              <a:buChar char="➢"/>
              <a:defRPr sz="10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Difficultés de recrutement de médecins spécialistes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Perte d’attractivité du secteur hospitalier</a:t>
            </a:r>
            <a:endParaRPr sz="2000"/>
          </a:p>
          <a:p>
            <a:pPr lvl="1" marL="815975" indent="-45720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Numerus Clausus depuis de très nombreuses années</a:t>
            </a:r>
          </a:p>
        </p:txBody>
      </p:sp>
      <p:sp>
        <p:nvSpPr>
          <p:cNvPr id="259" name="Graphique 19"/>
          <p:cNvSpPr/>
          <p:nvPr/>
        </p:nvSpPr>
        <p:spPr>
          <a:xfrm>
            <a:off x="726713" y="1985863"/>
            <a:ext cx="438038" cy="43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0" h="21415" fill="norm" stroke="1" extrusionOk="0">
                <a:moveTo>
                  <a:pt x="12491" y="0"/>
                </a:moveTo>
                <a:cubicBezTo>
                  <a:pt x="12135" y="0"/>
                  <a:pt x="11779" y="135"/>
                  <a:pt x="11510" y="406"/>
                </a:cubicBezTo>
                <a:lnTo>
                  <a:pt x="7808" y="4131"/>
                </a:lnTo>
                <a:cubicBezTo>
                  <a:pt x="7269" y="4673"/>
                  <a:pt x="7269" y="5565"/>
                  <a:pt x="7808" y="6107"/>
                </a:cubicBezTo>
                <a:cubicBezTo>
                  <a:pt x="8231" y="6532"/>
                  <a:pt x="8867" y="6618"/>
                  <a:pt x="9382" y="6374"/>
                </a:cubicBezTo>
                <a:lnTo>
                  <a:pt x="11331" y="8335"/>
                </a:lnTo>
                <a:lnTo>
                  <a:pt x="6239" y="13094"/>
                </a:lnTo>
                <a:cubicBezTo>
                  <a:pt x="6170" y="13052"/>
                  <a:pt x="6089" y="13032"/>
                  <a:pt x="6008" y="13030"/>
                </a:cubicBezTo>
                <a:cubicBezTo>
                  <a:pt x="5850" y="13032"/>
                  <a:pt x="5702" y="13114"/>
                  <a:pt x="5617" y="13249"/>
                </a:cubicBezTo>
                <a:cubicBezTo>
                  <a:pt x="5532" y="13385"/>
                  <a:pt x="5523" y="13554"/>
                  <a:pt x="5592" y="13698"/>
                </a:cubicBezTo>
                <a:lnTo>
                  <a:pt x="549" y="18413"/>
                </a:lnTo>
                <a:cubicBezTo>
                  <a:pt x="-163" y="19077"/>
                  <a:pt x="-185" y="20219"/>
                  <a:pt x="502" y="20909"/>
                </a:cubicBezTo>
                <a:lnTo>
                  <a:pt x="504" y="20909"/>
                </a:lnTo>
                <a:cubicBezTo>
                  <a:pt x="1189" y="21600"/>
                  <a:pt x="2324" y="21580"/>
                  <a:pt x="2984" y="20865"/>
                </a:cubicBezTo>
                <a:lnTo>
                  <a:pt x="7669" y="15788"/>
                </a:lnTo>
                <a:cubicBezTo>
                  <a:pt x="7851" y="15879"/>
                  <a:pt x="8072" y="15837"/>
                  <a:pt x="8209" y="15688"/>
                </a:cubicBezTo>
                <a:cubicBezTo>
                  <a:pt x="8348" y="15537"/>
                  <a:pt x="8374" y="15313"/>
                  <a:pt x="8271" y="15137"/>
                </a:cubicBezTo>
                <a:lnTo>
                  <a:pt x="12997" y="10012"/>
                </a:lnTo>
                <a:lnTo>
                  <a:pt x="14946" y="11973"/>
                </a:lnTo>
                <a:cubicBezTo>
                  <a:pt x="14704" y="12492"/>
                  <a:pt x="14789" y="13132"/>
                  <a:pt x="15212" y="13558"/>
                </a:cubicBezTo>
                <a:cubicBezTo>
                  <a:pt x="15750" y="14100"/>
                  <a:pt x="16636" y="14100"/>
                  <a:pt x="17175" y="13558"/>
                </a:cubicBezTo>
                <a:lnTo>
                  <a:pt x="20876" y="9832"/>
                </a:lnTo>
                <a:cubicBezTo>
                  <a:pt x="21415" y="9290"/>
                  <a:pt x="21415" y="8399"/>
                  <a:pt x="20876" y="7857"/>
                </a:cubicBezTo>
                <a:cubicBezTo>
                  <a:pt x="20607" y="7586"/>
                  <a:pt x="20251" y="7449"/>
                  <a:pt x="19895" y="7449"/>
                </a:cubicBezTo>
                <a:cubicBezTo>
                  <a:pt x="19691" y="7449"/>
                  <a:pt x="19490" y="7500"/>
                  <a:pt x="19302" y="7589"/>
                </a:cubicBezTo>
                <a:lnTo>
                  <a:pt x="13738" y="1990"/>
                </a:lnTo>
                <a:cubicBezTo>
                  <a:pt x="13981" y="1472"/>
                  <a:pt x="13896" y="831"/>
                  <a:pt x="13473" y="406"/>
                </a:cubicBezTo>
                <a:cubicBezTo>
                  <a:pt x="13203" y="135"/>
                  <a:pt x="12847" y="0"/>
                  <a:pt x="12491" y="0"/>
                </a:cubicBezTo>
                <a:close/>
                <a:moveTo>
                  <a:pt x="12491" y="924"/>
                </a:moveTo>
                <a:cubicBezTo>
                  <a:pt x="12609" y="924"/>
                  <a:pt x="12726" y="971"/>
                  <a:pt x="12818" y="1064"/>
                </a:cubicBezTo>
                <a:cubicBezTo>
                  <a:pt x="13003" y="1250"/>
                  <a:pt x="13003" y="1537"/>
                  <a:pt x="12818" y="1723"/>
                </a:cubicBezTo>
                <a:lnTo>
                  <a:pt x="9117" y="5448"/>
                </a:lnTo>
                <a:cubicBezTo>
                  <a:pt x="8932" y="5634"/>
                  <a:pt x="8647" y="5634"/>
                  <a:pt x="8462" y="5448"/>
                </a:cubicBezTo>
                <a:cubicBezTo>
                  <a:pt x="8278" y="5263"/>
                  <a:pt x="8278" y="4975"/>
                  <a:pt x="8462" y="4790"/>
                </a:cubicBezTo>
                <a:lnTo>
                  <a:pt x="12164" y="1064"/>
                </a:lnTo>
                <a:cubicBezTo>
                  <a:pt x="12256" y="971"/>
                  <a:pt x="12374" y="924"/>
                  <a:pt x="12491" y="924"/>
                </a:cubicBezTo>
                <a:close/>
                <a:moveTo>
                  <a:pt x="13146" y="2710"/>
                </a:moveTo>
                <a:lnTo>
                  <a:pt x="14151" y="3722"/>
                </a:lnTo>
                <a:lnTo>
                  <a:pt x="11103" y="6789"/>
                </a:lnTo>
                <a:lnTo>
                  <a:pt x="10098" y="5777"/>
                </a:lnTo>
                <a:close/>
                <a:moveTo>
                  <a:pt x="14805" y="4380"/>
                </a:moveTo>
                <a:lnTo>
                  <a:pt x="16927" y="6516"/>
                </a:lnTo>
                <a:lnTo>
                  <a:pt x="13879" y="9583"/>
                </a:lnTo>
                <a:lnTo>
                  <a:pt x="11757" y="7447"/>
                </a:lnTo>
                <a:close/>
                <a:moveTo>
                  <a:pt x="17581" y="7175"/>
                </a:moveTo>
                <a:lnTo>
                  <a:pt x="18586" y="8186"/>
                </a:lnTo>
                <a:lnTo>
                  <a:pt x="15539" y="11253"/>
                </a:lnTo>
                <a:lnTo>
                  <a:pt x="14534" y="10242"/>
                </a:lnTo>
                <a:close/>
                <a:moveTo>
                  <a:pt x="19895" y="8377"/>
                </a:moveTo>
                <a:cubicBezTo>
                  <a:pt x="20012" y="8377"/>
                  <a:pt x="20130" y="8422"/>
                  <a:pt x="20222" y="8515"/>
                </a:cubicBezTo>
                <a:cubicBezTo>
                  <a:pt x="20406" y="8701"/>
                  <a:pt x="20406" y="8988"/>
                  <a:pt x="20222" y="9174"/>
                </a:cubicBezTo>
                <a:lnTo>
                  <a:pt x="16520" y="12899"/>
                </a:lnTo>
                <a:cubicBezTo>
                  <a:pt x="16336" y="13085"/>
                  <a:pt x="16050" y="13085"/>
                  <a:pt x="15866" y="12899"/>
                </a:cubicBezTo>
                <a:cubicBezTo>
                  <a:pt x="15682" y="12714"/>
                  <a:pt x="15682" y="12426"/>
                  <a:pt x="15866" y="12241"/>
                </a:cubicBezTo>
                <a:lnTo>
                  <a:pt x="19568" y="8515"/>
                </a:lnTo>
                <a:cubicBezTo>
                  <a:pt x="19660" y="8422"/>
                  <a:pt x="19777" y="8377"/>
                  <a:pt x="19895" y="8377"/>
                </a:cubicBezTo>
                <a:close/>
                <a:moveTo>
                  <a:pt x="11942" y="9034"/>
                </a:moveTo>
                <a:lnTo>
                  <a:pt x="12303" y="9398"/>
                </a:lnTo>
                <a:lnTo>
                  <a:pt x="7625" y="14465"/>
                </a:lnTo>
                <a:lnTo>
                  <a:pt x="6906" y="13741"/>
                </a:lnTo>
                <a:close/>
                <a:moveTo>
                  <a:pt x="6228" y="14375"/>
                </a:moveTo>
                <a:lnTo>
                  <a:pt x="6996" y="15148"/>
                </a:lnTo>
                <a:lnTo>
                  <a:pt x="2308" y="20230"/>
                </a:lnTo>
                <a:cubicBezTo>
                  <a:pt x="1995" y="20569"/>
                  <a:pt x="1482" y="20578"/>
                  <a:pt x="1158" y="20252"/>
                </a:cubicBezTo>
                <a:cubicBezTo>
                  <a:pt x="833" y="19925"/>
                  <a:pt x="842" y="19408"/>
                  <a:pt x="1178" y="1909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re 8"/>
          <p:cNvSpPr txBox="1"/>
          <p:nvPr>
            <p:ph type="title"/>
          </p:nvPr>
        </p:nvSpPr>
        <p:spPr>
          <a:xfrm>
            <a:off x="350520" y="452142"/>
            <a:ext cx="11490960" cy="716900"/>
          </a:xfrm>
          <a:prstGeom prst="rect">
            <a:avLst/>
          </a:prstGeom>
        </p:spPr>
        <p:txBody>
          <a:bodyPr/>
          <a:lstStyle/>
          <a:p>
            <a:pPr defTabSz="649223">
              <a:defRPr sz="2272"/>
            </a:pPr>
            <a:r>
              <a:t>2. L’agrément et le financement des hôpitaux</a:t>
            </a:r>
            <a:br/>
          </a:p>
        </p:txBody>
      </p:sp>
      <p:sp>
        <p:nvSpPr>
          <p:cNvPr id="262" name="Espace réservé du texte 9"/>
          <p:cNvSpPr txBox="1"/>
          <p:nvPr>
            <p:ph type="body" idx="1"/>
          </p:nvPr>
        </p:nvSpPr>
        <p:spPr>
          <a:xfrm>
            <a:off x="955040" y="1169042"/>
            <a:ext cx="10510248" cy="4710898"/>
          </a:xfrm>
          <a:prstGeom prst="rect">
            <a:avLst/>
          </a:prstGeom>
        </p:spPr>
        <p:txBody>
          <a:bodyPr/>
          <a:lstStyle/>
          <a:p>
            <a:pPr marL="457200" indent="-457200">
              <a:buSzPct val="100000"/>
              <a:buChar char="➢"/>
              <a:defRPr sz="28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La Belgique « siphonne » les médecins d’autres pays :</a:t>
            </a:r>
          </a:p>
          <a:p>
            <a:pPr marL="457200" indent="-457200">
              <a:buSzPct val="100000"/>
              <a:buChar char="➢"/>
              <a:defRPr sz="1000"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</a:p>
          <a:p>
            <a:pPr lvl="1" marL="873125" indent="-51435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14 médecins sur 100 qui travaillent en Belgique ont été formés à l’étranger (source medi-sphere) : </a:t>
            </a:r>
            <a:r>
              <a:rPr sz="1800"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Cambria Math"/>
                <a:ea typeface="Cambria Math"/>
                <a:cs typeface="Cambria Math"/>
                <a:sym typeface="Cambria Math"/>
                <a:hlinkClick r:id="rId2" invalidUrl="" action="" tgtFrame="" tooltip="" history="1" highlightClick="0" endSnd="0"/>
              </a:rPr>
              <a:t>https://www.medi-sphere.be/fr/actualites/le-nombre-de-medecins-etrangers-a-double-en-belgique-en-11-ans.html</a:t>
            </a:r>
            <a:r>
              <a:t>)</a:t>
            </a:r>
            <a:endParaRPr sz="2000"/>
          </a:p>
          <a:p>
            <a:pPr lvl="1" marL="873125" indent="-51435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10.000 médecins sur 37.500 actifs en Belgique ne sont pas belges (source INAMI : </a:t>
            </a:r>
            <a:r>
              <a:rPr sz="1800"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  <a:sym typeface="Calibri"/>
                <a:hlinkClick r:id="rId3" invalidUrl="" action="" tgtFrame="" tooltip="" history="1" highlightClick="0" endSnd="0"/>
              </a:rPr>
              <a:t>https://www.inami.fgov.be/SiteCollectionDocuments/statistique_2021_ss_proff_tableau1.pdf</a:t>
            </a:r>
            <a:r>
              <a:t>)</a:t>
            </a:r>
            <a:endParaRPr sz="2000"/>
          </a:p>
          <a:p>
            <a:pPr lvl="1" marL="873125" indent="-514350">
              <a:spcBef>
                <a:spcPts val="300"/>
              </a:spcBef>
              <a:buClr>
                <a:srgbClr val="69C0BB"/>
              </a:buClr>
              <a:buAutoNum type="alphaLcParenR" startAt="1"/>
              <a:defRPr>
                <a:solidFill>
                  <a:srgbClr val="2672AE"/>
                </a:solidFill>
                <a:latin typeface="Trade Gothic Next Cond"/>
                <a:ea typeface="Trade Gothic Next Cond"/>
                <a:cs typeface="Trade Gothic Next Cond"/>
                <a:sym typeface="Trade Gothic Next Cond"/>
              </a:defRPr>
            </a:pPr>
            <a:r>
              <a:t>La Belgique compte 3,3 médecins pour 1.000 habitants, contre 5,5 en Autriche par exemple. Nous sommes 24</a:t>
            </a:r>
            <a:r>
              <a:rPr baseline="30000"/>
              <a:t>ème</a:t>
            </a:r>
            <a:r>
              <a:t> de l’OCDE (source stat OCDE : </a:t>
            </a:r>
            <a:r>
              <a:rPr sz="1800"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Cambria Math"/>
                <a:ea typeface="Cambria Math"/>
                <a:cs typeface="Cambria Math"/>
                <a:sym typeface="Cambria Math"/>
                <a:hlinkClick r:id="rId4" invalidUrl="" action="" tgtFrame="" tooltip="" history="1" highlightClick="0" endSnd="0"/>
              </a:rPr>
              <a:t>https://data.oecd.org/fr/healthres/medecins.htm</a:t>
            </a:r>
            <a:r>
              <a:rPr sz="1800" u="sng">
                <a:solidFill>
                  <a:srgbClr val="0563C1"/>
                </a:solidFill>
                <a:latin typeface="Cambria Math"/>
                <a:ea typeface="Cambria Math"/>
                <a:cs typeface="Cambria Math"/>
                <a:sym typeface="Cambria Math"/>
              </a:rPr>
              <a:t>)</a:t>
            </a:r>
            <a:r>
              <a:t>.</a:t>
            </a:r>
          </a:p>
        </p:txBody>
      </p:sp>
      <p:sp>
        <p:nvSpPr>
          <p:cNvPr id="263" name="Graphique 19"/>
          <p:cNvSpPr/>
          <p:nvPr/>
        </p:nvSpPr>
        <p:spPr>
          <a:xfrm>
            <a:off x="726713" y="1985863"/>
            <a:ext cx="438038" cy="43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0" h="21415" fill="norm" stroke="1" extrusionOk="0">
                <a:moveTo>
                  <a:pt x="12491" y="0"/>
                </a:moveTo>
                <a:cubicBezTo>
                  <a:pt x="12135" y="0"/>
                  <a:pt x="11779" y="135"/>
                  <a:pt x="11510" y="406"/>
                </a:cubicBezTo>
                <a:lnTo>
                  <a:pt x="7808" y="4131"/>
                </a:lnTo>
                <a:cubicBezTo>
                  <a:pt x="7269" y="4673"/>
                  <a:pt x="7269" y="5565"/>
                  <a:pt x="7808" y="6107"/>
                </a:cubicBezTo>
                <a:cubicBezTo>
                  <a:pt x="8231" y="6532"/>
                  <a:pt x="8867" y="6618"/>
                  <a:pt x="9382" y="6374"/>
                </a:cubicBezTo>
                <a:lnTo>
                  <a:pt x="11331" y="8335"/>
                </a:lnTo>
                <a:lnTo>
                  <a:pt x="6239" y="13094"/>
                </a:lnTo>
                <a:cubicBezTo>
                  <a:pt x="6170" y="13052"/>
                  <a:pt x="6089" y="13032"/>
                  <a:pt x="6008" y="13030"/>
                </a:cubicBezTo>
                <a:cubicBezTo>
                  <a:pt x="5850" y="13032"/>
                  <a:pt x="5702" y="13114"/>
                  <a:pt x="5617" y="13249"/>
                </a:cubicBezTo>
                <a:cubicBezTo>
                  <a:pt x="5532" y="13385"/>
                  <a:pt x="5523" y="13554"/>
                  <a:pt x="5592" y="13698"/>
                </a:cubicBezTo>
                <a:lnTo>
                  <a:pt x="549" y="18413"/>
                </a:lnTo>
                <a:cubicBezTo>
                  <a:pt x="-163" y="19077"/>
                  <a:pt x="-185" y="20219"/>
                  <a:pt x="502" y="20909"/>
                </a:cubicBezTo>
                <a:lnTo>
                  <a:pt x="504" y="20909"/>
                </a:lnTo>
                <a:cubicBezTo>
                  <a:pt x="1189" y="21600"/>
                  <a:pt x="2324" y="21580"/>
                  <a:pt x="2984" y="20865"/>
                </a:cubicBezTo>
                <a:lnTo>
                  <a:pt x="7669" y="15788"/>
                </a:lnTo>
                <a:cubicBezTo>
                  <a:pt x="7851" y="15879"/>
                  <a:pt x="8072" y="15837"/>
                  <a:pt x="8209" y="15688"/>
                </a:cubicBezTo>
                <a:cubicBezTo>
                  <a:pt x="8348" y="15537"/>
                  <a:pt x="8374" y="15313"/>
                  <a:pt x="8271" y="15137"/>
                </a:cubicBezTo>
                <a:lnTo>
                  <a:pt x="12997" y="10012"/>
                </a:lnTo>
                <a:lnTo>
                  <a:pt x="14946" y="11973"/>
                </a:lnTo>
                <a:cubicBezTo>
                  <a:pt x="14704" y="12492"/>
                  <a:pt x="14789" y="13132"/>
                  <a:pt x="15212" y="13558"/>
                </a:cubicBezTo>
                <a:cubicBezTo>
                  <a:pt x="15750" y="14100"/>
                  <a:pt x="16636" y="14100"/>
                  <a:pt x="17175" y="13558"/>
                </a:cubicBezTo>
                <a:lnTo>
                  <a:pt x="20876" y="9832"/>
                </a:lnTo>
                <a:cubicBezTo>
                  <a:pt x="21415" y="9290"/>
                  <a:pt x="21415" y="8399"/>
                  <a:pt x="20876" y="7857"/>
                </a:cubicBezTo>
                <a:cubicBezTo>
                  <a:pt x="20607" y="7586"/>
                  <a:pt x="20251" y="7449"/>
                  <a:pt x="19895" y="7449"/>
                </a:cubicBezTo>
                <a:cubicBezTo>
                  <a:pt x="19691" y="7449"/>
                  <a:pt x="19490" y="7500"/>
                  <a:pt x="19302" y="7589"/>
                </a:cubicBezTo>
                <a:lnTo>
                  <a:pt x="13738" y="1990"/>
                </a:lnTo>
                <a:cubicBezTo>
                  <a:pt x="13981" y="1472"/>
                  <a:pt x="13896" y="831"/>
                  <a:pt x="13473" y="406"/>
                </a:cubicBezTo>
                <a:cubicBezTo>
                  <a:pt x="13203" y="135"/>
                  <a:pt x="12847" y="0"/>
                  <a:pt x="12491" y="0"/>
                </a:cubicBezTo>
                <a:close/>
                <a:moveTo>
                  <a:pt x="12491" y="924"/>
                </a:moveTo>
                <a:cubicBezTo>
                  <a:pt x="12609" y="924"/>
                  <a:pt x="12726" y="971"/>
                  <a:pt x="12818" y="1064"/>
                </a:cubicBezTo>
                <a:cubicBezTo>
                  <a:pt x="13003" y="1250"/>
                  <a:pt x="13003" y="1537"/>
                  <a:pt x="12818" y="1723"/>
                </a:cubicBezTo>
                <a:lnTo>
                  <a:pt x="9117" y="5448"/>
                </a:lnTo>
                <a:cubicBezTo>
                  <a:pt x="8932" y="5634"/>
                  <a:pt x="8647" y="5634"/>
                  <a:pt x="8462" y="5448"/>
                </a:cubicBezTo>
                <a:cubicBezTo>
                  <a:pt x="8278" y="5263"/>
                  <a:pt x="8278" y="4975"/>
                  <a:pt x="8462" y="4790"/>
                </a:cubicBezTo>
                <a:lnTo>
                  <a:pt x="12164" y="1064"/>
                </a:lnTo>
                <a:cubicBezTo>
                  <a:pt x="12256" y="971"/>
                  <a:pt x="12374" y="924"/>
                  <a:pt x="12491" y="924"/>
                </a:cubicBezTo>
                <a:close/>
                <a:moveTo>
                  <a:pt x="13146" y="2710"/>
                </a:moveTo>
                <a:lnTo>
                  <a:pt x="14151" y="3722"/>
                </a:lnTo>
                <a:lnTo>
                  <a:pt x="11103" y="6789"/>
                </a:lnTo>
                <a:lnTo>
                  <a:pt x="10098" y="5777"/>
                </a:lnTo>
                <a:close/>
                <a:moveTo>
                  <a:pt x="14805" y="4380"/>
                </a:moveTo>
                <a:lnTo>
                  <a:pt x="16927" y="6516"/>
                </a:lnTo>
                <a:lnTo>
                  <a:pt x="13879" y="9583"/>
                </a:lnTo>
                <a:lnTo>
                  <a:pt x="11757" y="7447"/>
                </a:lnTo>
                <a:close/>
                <a:moveTo>
                  <a:pt x="17581" y="7175"/>
                </a:moveTo>
                <a:lnTo>
                  <a:pt x="18586" y="8186"/>
                </a:lnTo>
                <a:lnTo>
                  <a:pt x="15539" y="11253"/>
                </a:lnTo>
                <a:lnTo>
                  <a:pt x="14534" y="10242"/>
                </a:lnTo>
                <a:close/>
                <a:moveTo>
                  <a:pt x="19895" y="8377"/>
                </a:moveTo>
                <a:cubicBezTo>
                  <a:pt x="20012" y="8377"/>
                  <a:pt x="20130" y="8422"/>
                  <a:pt x="20222" y="8515"/>
                </a:cubicBezTo>
                <a:cubicBezTo>
                  <a:pt x="20406" y="8701"/>
                  <a:pt x="20406" y="8988"/>
                  <a:pt x="20222" y="9174"/>
                </a:cubicBezTo>
                <a:lnTo>
                  <a:pt x="16520" y="12899"/>
                </a:lnTo>
                <a:cubicBezTo>
                  <a:pt x="16336" y="13085"/>
                  <a:pt x="16050" y="13085"/>
                  <a:pt x="15866" y="12899"/>
                </a:cubicBezTo>
                <a:cubicBezTo>
                  <a:pt x="15682" y="12714"/>
                  <a:pt x="15682" y="12426"/>
                  <a:pt x="15866" y="12241"/>
                </a:cubicBezTo>
                <a:lnTo>
                  <a:pt x="19568" y="8515"/>
                </a:lnTo>
                <a:cubicBezTo>
                  <a:pt x="19660" y="8422"/>
                  <a:pt x="19777" y="8377"/>
                  <a:pt x="19895" y="8377"/>
                </a:cubicBezTo>
                <a:close/>
                <a:moveTo>
                  <a:pt x="11942" y="9034"/>
                </a:moveTo>
                <a:lnTo>
                  <a:pt x="12303" y="9398"/>
                </a:lnTo>
                <a:lnTo>
                  <a:pt x="7625" y="14465"/>
                </a:lnTo>
                <a:lnTo>
                  <a:pt x="6906" y="13741"/>
                </a:lnTo>
                <a:close/>
                <a:moveTo>
                  <a:pt x="6228" y="14375"/>
                </a:moveTo>
                <a:lnTo>
                  <a:pt x="6996" y="15148"/>
                </a:lnTo>
                <a:lnTo>
                  <a:pt x="2308" y="20230"/>
                </a:lnTo>
                <a:cubicBezTo>
                  <a:pt x="1995" y="20569"/>
                  <a:pt x="1482" y="20578"/>
                  <a:pt x="1158" y="20252"/>
                </a:cubicBezTo>
                <a:cubicBezTo>
                  <a:pt x="833" y="19925"/>
                  <a:pt x="842" y="19408"/>
                  <a:pt x="1178" y="1909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Espace réservé du pied de page 4"/>
          <p:cNvGrpSpPr/>
          <p:nvPr/>
        </p:nvGrpSpPr>
        <p:grpSpPr>
          <a:xfrm>
            <a:off x="350518" y="6509203"/>
            <a:ext cx="2584157" cy="243841"/>
            <a:chOff x="0" y="0"/>
            <a:chExt cx="2584155" cy="243840"/>
          </a:xfrm>
        </p:grpSpPr>
        <p:sp>
          <p:nvSpPr>
            <p:cNvPr id="265" name="Rectangle"/>
            <p:cNvSpPr/>
            <p:nvPr/>
          </p:nvSpPr>
          <p:spPr>
            <a:xfrm>
              <a:off x="0" y="7619"/>
              <a:ext cx="2584156" cy="228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12700" dir="0">
                <a:srgbClr val="69C0BB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>
                  <a:solidFill>
                    <a:srgbClr val="888888"/>
                  </a:solidFill>
                </a:defRPr>
              </a:pPr>
            </a:p>
          </p:txBody>
        </p:sp>
        <p:sp>
          <p:nvSpPr>
            <p:cNvPr id="266" name="Présentation au Conseil d’administration"/>
            <p:cNvSpPr txBox="1"/>
            <p:nvPr/>
          </p:nvSpPr>
          <p:spPr>
            <a:xfrm>
              <a:off x="45719" y="0"/>
              <a:ext cx="2512157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000">
                  <a:solidFill>
                    <a:srgbClr val="888888"/>
                  </a:solidFill>
                </a:defRPr>
              </a:lvl1pPr>
            </a:lstStyle>
            <a:p>
              <a:pPr/>
              <a:r>
                <a:t>Présentation au Conseil d’administration </a:t>
              </a:r>
            </a:p>
          </p:txBody>
        </p:sp>
      </p:grpSp>
      <p:sp>
        <p:nvSpPr>
          <p:cNvPr id="268" name="Titre 1"/>
          <p:cNvSpPr txBox="1"/>
          <p:nvPr>
            <p:ph type="title"/>
          </p:nvPr>
        </p:nvSpPr>
        <p:spPr>
          <a:xfrm>
            <a:off x="350520" y="452143"/>
            <a:ext cx="11490960" cy="428704"/>
          </a:xfrm>
          <a:prstGeom prst="rect">
            <a:avLst/>
          </a:prstGeom>
        </p:spPr>
        <p:txBody>
          <a:bodyPr/>
          <a:lstStyle/>
          <a:p>
            <a:pPr defTabSz="649223">
              <a:defRPr sz="2272"/>
            </a:pPr>
          </a:p>
        </p:txBody>
      </p:sp>
      <p:sp>
        <p:nvSpPr>
          <p:cNvPr id="269" name="Espace réservé du numéro de diapositive 2"/>
          <p:cNvSpPr txBox="1"/>
          <p:nvPr>
            <p:ph type="sldNum" sz="quarter" idx="2"/>
          </p:nvPr>
        </p:nvSpPr>
        <p:spPr>
          <a:xfrm>
            <a:off x="3651870" y="6518924"/>
            <a:ext cx="155332" cy="224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72" name="Espace réservé de la date 3"/>
          <p:cNvGrpSpPr/>
          <p:nvPr/>
        </p:nvGrpSpPr>
        <p:grpSpPr>
          <a:xfrm>
            <a:off x="2938686" y="6516823"/>
            <a:ext cx="709042" cy="228601"/>
            <a:chOff x="0" y="0"/>
            <a:chExt cx="709041" cy="228600"/>
          </a:xfrm>
        </p:grpSpPr>
        <p:sp>
          <p:nvSpPr>
            <p:cNvPr id="270" name="Rectangle"/>
            <p:cNvSpPr/>
            <p:nvPr/>
          </p:nvSpPr>
          <p:spPr>
            <a:xfrm>
              <a:off x="-1" y="0"/>
              <a:ext cx="709043" cy="2286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12700" dir="0">
                <a:srgbClr val="69C0BB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>
                  <a:solidFill>
                    <a:srgbClr val="888888"/>
                  </a:solidFill>
                </a:defRPr>
              </a:pPr>
            </a:p>
          </p:txBody>
        </p:sp>
        <p:sp>
          <p:nvSpPr>
            <p:cNvPr id="271" name="09-03-22"/>
            <p:cNvSpPr txBox="1"/>
            <p:nvPr/>
          </p:nvSpPr>
          <p:spPr>
            <a:xfrm>
              <a:off x="91439" y="38100"/>
              <a:ext cx="617603" cy="152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000">
                  <a:solidFill>
                    <a:srgbClr val="888888"/>
                  </a:solidFill>
                </a:defRPr>
              </a:lvl1pPr>
            </a:lstStyle>
            <a:p>
              <a:pPr/>
              <a:r>
                <a:t>09-03-22</a:t>
              </a:r>
            </a:p>
          </p:txBody>
        </p:sp>
      </p:grpSp>
      <p:sp>
        <p:nvSpPr>
          <p:cNvPr id="273" name="Espace réservé du texte 5"/>
          <p:cNvSpPr txBox="1"/>
          <p:nvPr>
            <p:ph type="body" idx="1"/>
          </p:nvPr>
        </p:nvSpPr>
        <p:spPr>
          <a:xfrm>
            <a:off x="350203" y="1169042"/>
            <a:ext cx="11490961" cy="471089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4" name="Espace réservé du texte 6"/>
          <p:cNvSpPr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5" name="Image 7" descr="Imag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65174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 12" descr="Imag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25589" y="0"/>
            <a:ext cx="666577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CHU Liège">
  <a:themeElements>
    <a:clrScheme name="CHU Lièg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5C6E3"/>
      </a:accent1>
      <a:accent2>
        <a:srgbClr val="D81F2A"/>
      </a:accent2>
      <a:accent3>
        <a:srgbClr val="EC7A24"/>
      </a:accent3>
      <a:accent4>
        <a:srgbClr val="F4A21E"/>
      </a:accent4>
      <a:accent5>
        <a:srgbClr val="C05FA4"/>
      </a:accent5>
      <a:accent6>
        <a:srgbClr val="B8BF34"/>
      </a:accent6>
      <a:hlink>
        <a:srgbClr val="0000FF"/>
      </a:hlink>
      <a:folHlink>
        <a:srgbClr val="FF00FF"/>
      </a:folHlink>
    </a:clrScheme>
    <a:fontScheme name="CHU Lièg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HU Liè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ade Gothic Next"/>
            <a:ea typeface="Trade Gothic Next"/>
            <a:cs typeface="Trade Gothic Next"/>
            <a:sym typeface="Trade Gothic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ade Gothic Next"/>
            <a:ea typeface="Trade Gothic Next"/>
            <a:cs typeface="Trade Gothic Next"/>
            <a:sym typeface="Trade Gothic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U Liège">
  <a:themeElements>
    <a:clrScheme name="CHU Lièg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5C6E3"/>
      </a:accent1>
      <a:accent2>
        <a:srgbClr val="D81F2A"/>
      </a:accent2>
      <a:accent3>
        <a:srgbClr val="EC7A24"/>
      </a:accent3>
      <a:accent4>
        <a:srgbClr val="F4A21E"/>
      </a:accent4>
      <a:accent5>
        <a:srgbClr val="C05FA4"/>
      </a:accent5>
      <a:accent6>
        <a:srgbClr val="B8BF34"/>
      </a:accent6>
      <a:hlink>
        <a:srgbClr val="0000FF"/>
      </a:hlink>
      <a:folHlink>
        <a:srgbClr val="FF00FF"/>
      </a:folHlink>
    </a:clrScheme>
    <a:fontScheme name="CHU Lièg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HU Liè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ade Gothic Next"/>
            <a:ea typeface="Trade Gothic Next"/>
            <a:cs typeface="Trade Gothic Next"/>
            <a:sym typeface="Trade Gothic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ade Gothic Next"/>
            <a:ea typeface="Trade Gothic Next"/>
            <a:cs typeface="Trade Gothic Next"/>
            <a:sym typeface="Trade Gothic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